
<file path=[Content_Types].xml><?xml version="1.0" encoding="utf-8"?>
<Types xmlns="http://schemas.openxmlformats.org/package/2006/content-types">
  <Default ContentType="application/x-fontdata" Extension="fntdata"/>
  <Default ContentType="image/jpeg" Extension="jpeg"/>
  <Default ContentType="video/mp4" Extension="mp4"/>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Lst>
  <p:sldSz cx="18288000" cy="10287000"/>
  <p:notesSz cx="6858000" cy="9144000"/>
  <p:embeddedFontLst>
    <p:embeddedFont>
      <p:font typeface="Bebas Neue Cyrillic" charset="1" panose="02000506000000020004"/>
      <p:regular r:id="rId42"/>
    </p:embeddedFont>
    <p:embeddedFont>
      <p:font typeface="Open Sans" charset="1" panose="00000000000000000000"/>
      <p:regular r:id="rId43"/>
    </p:embeddedFont>
    <p:embeddedFont>
      <p:font typeface="Open Sans Bold" charset="1" panose="00000000000000000000"/>
      <p:regular r:id="rId44"/>
    </p:embeddedFont>
    <p:embeddedFont>
      <p:font typeface="Open Sans Italics" charset="1" panose="00000000000000000000"/>
      <p:regular r:id="rId4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slides/slide34.xml" Type="http://schemas.openxmlformats.org/officeDocument/2006/relationships/slide"/><Relationship Id="rId4" Target="theme/theme1.xml" Type="http://schemas.openxmlformats.org/officeDocument/2006/relationships/theme"/><Relationship Id="rId40" Target="slides/slide35.xml" Type="http://schemas.openxmlformats.org/officeDocument/2006/relationships/slide"/><Relationship Id="rId41" Target="slides/slide36.xml" Type="http://schemas.openxmlformats.org/officeDocument/2006/relationships/slide"/><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14.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15.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16.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17.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18.jpeg" Type="http://schemas.openxmlformats.org/officeDocument/2006/relationships/image"/><Relationship Id="rId4" Target="../media/image19.jpeg" Type="http://schemas.openxmlformats.org/officeDocument/2006/relationships/image"/><Relationship Id="rId5" Target="../media/image20.jpeg" Type="http://schemas.openxmlformats.org/officeDocument/2006/relationships/image"/><Relationship Id="rId6" Target="../media/image21.jpe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22.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23.jpeg" Type="http://schemas.openxmlformats.org/officeDocument/2006/relationships/image"/><Relationship Id="rId4" Target="../media/VAGdn4ArZfA.mp4" Type="http://schemas.openxmlformats.org/officeDocument/2006/relationships/video"/><Relationship Id="rId5" Target="../media/VAGdn4ArZfA.mp4" Type="http://schemas.microsoft.com/office/2007/relationships/media"/></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24.jpe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25.jpe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26.png" Type="http://schemas.openxmlformats.org/officeDocument/2006/relationships/image"/><Relationship Id="rId4" Target="../media/image27.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1.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28.jpeg" Type="http://schemas.openxmlformats.org/officeDocument/2006/relationships/image"/><Relationship Id="rId4" Target="../media/VAGdn41z98c.mp4" Type="http://schemas.openxmlformats.org/officeDocument/2006/relationships/video"/><Relationship Id="rId5" Target="../media/VAGdn41z98c.mp4" Type="http://schemas.microsoft.com/office/2007/relationships/media"/></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29.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0.jpe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1.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2.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3.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4.jpeg" Type="http://schemas.openxmlformats.org/officeDocument/2006/relationships/image"/><Relationship Id="rId4" Target="../media/VAGdn3xjXX4.mp4" Type="http://schemas.openxmlformats.org/officeDocument/2006/relationships/video"/><Relationship Id="rId5" Target="../media/VAGdn3xjXX4.mp4" Type="http://schemas.microsoft.com/office/2007/relationships/media"/></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5.pn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6.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pn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7.pn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8.pn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9.jpeg" Type="http://schemas.openxmlformats.org/officeDocument/2006/relationships/image"/><Relationship Id="rId4" Target="../media/image40.jpeg" Type="http://schemas.openxmlformats.org/officeDocument/2006/relationships/image"/></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41.jpeg" Type="http://schemas.openxmlformats.org/officeDocument/2006/relationships/image"/><Relationship Id="rId4" Target="../media/VAGdn4xq4mg.mp4" Type="http://schemas.openxmlformats.org/officeDocument/2006/relationships/video"/><Relationship Id="rId5" Target="../media/VAGdn4xq4mg.mp4" Type="http://schemas.microsoft.com/office/2007/relationships/media"/></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5.jpeg" Type="http://schemas.openxmlformats.org/officeDocument/2006/relationships/image"/><Relationship Id="rId4" Target="../media/image6.jpeg" Type="http://schemas.openxmlformats.org/officeDocument/2006/relationships/image"/><Relationship Id="rId5" Target="../media/image7.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8.jpeg" Type="http://schemas.openxmlformats.org/officeDocument/2006/relationships/image"/><Relationship Id="rId4" Target="../media/image9.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10.jpeg" Type="http://schemas.openxmlformats.org/officeDocument/2006/relationships/image"/><Relationship Id="rId4" Target="../media/image11.jpe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12.jpeg" Type="http://schemas.openxmlformats.org/officeDocument/2006/relationships/image"/><Relationship Id="rId4" Target="../media/image13.jpe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8.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19053D">
                <a:alpha val="100000"/>
              </a:srgbClr>
            </a:gs>
            <a:gs pos="100000">
              <a:srgbClr val="0C001E">
                <a:alpha val="100000"/>
              </a:srgbClr>
            </a:gs>
          </a:gsLst>
          <a:lin ang="2700000"/>
        </a:gradFill>
      </p:bgPr>
    </p:bg>
    <p:spTree>
      <p:nvGrpSpPr>
        <p:cNvPr id="1" name=""/>
        <p:cNvGrpSpPr/>
        <p:nvPr/>
      </p:nvGrpSpPr>
      <p:grpSpPr>
        <a:xfrm>
          <a:off x="0" y="0"/>
          <a:ext cx="0" cy="0"/>
          <a:chOff x="0" y="0"/>
          <a:chExt cx="0" cy="0"/>
        </a:xfrm>
      </p:grpSpPr>
      <p:grpSp>
        <p:nvGrpSpPr>
          <p:cNvPr name="Group 2" id="2"/>
          <p:cNvGrpSpPr/>
          <p:nvPr/>
        </p:nvGrpSpPr>
        <p:grpSpPr>
          <a:xfrm rot="0">
            <a:off x="18119337" y="7969812"/>
            <a:ext cx="168663" cy="1288488"/>
            <a:chOff x="0" y="0"/>
            <a:chExt cx="229432" cy="1752723"/>
          </a:xfrm>
        </p:grpSpPr>
        <p:sp>
          <p:nvSpPr>
            <p:cNvPr name="Freeform 3" id="3"/>
            <p:cNvSpPr/>
            <p:nvPr/>
          </p:nvSpPr>
          <p:spPr>
            <a:xfrm flipH="false" flipV="false" rot="0">
              <a:off x="0" y="0"/>
              <a:ext cx="229432" cy="1752723"/>
            </a:xfrm>
            <a:custGeom>
              <a:avLst/>
              <a:gdLst/>
              <a:ahLst/>
              <a:cxnLst/>
              <a:rect r="r" b="b" t="t" l="l"/>
              <a:pathLst>
                <a:path h="1752723" w="229432">
                  <a:moveTo>
                    <a:pt x="0" y="0"/>
                  </a:moveTo>
                  <a:lnTo>
                    <a:pt x="229432" y="0"/>
                  </a:lnTo>
                  <a:lnTo>
                    <a:pt x="229432" y="1752723"/>
                  </a:lnTo>
                  <a:lnTo>
                    <a:pt x="0" y="1752723"/>
                  </a:lnTo>
                  <a:close/>
                </a:path>
              </a:pathLst>
            </a:custGeom>
            <a:gradFill rotWithShape="true">
              <a:gsLst>
                <a:gs pos="0">
                  <a:srgbClr val="003A89">
                    <a:alpha val="100000"/>
                  </a:srgbClr>
                </a:gs>
                <a:gs pos="100000">
                  <a:srgbClr val="C700FF">
                    <a:alpha val="100000"/>
                  </a:srgbClr>
                </a:gs>
              </a:gsLst>
              <a:lin ang="2700000"/>
            </a:gradFill>
          </p:spPr>
        </p:sp>
        <p:sp>
          <p:nvSpPr>
            <p:cNvPr name="TextBox 4" id="4"/>
            <p:cNvSpPr txBox="true"/>
            <p:nvPr/>
          </p:nvSpPr>
          <p:spPr>
            <a:xfrm>
              <a:off x="0" y="-38100"/>
              <a:ext cx="229432" cy="1790823"/>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6230600" y="0"/>
            <a:ext cx="1028700" cy="1028700"/>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gradFill rotWithShape="true">
              <a:gsLst>
                <a:gs pos="0">
                  <a:srgbClr val="003A89">
                    <a:alpha val="100000"/>
                  </a:srgbClr>
                </a:gs>
                <a:gs pos="100000">
                  <a:srgbClr val="C700FF">
                    <a:alpha val="100000"/>
                  </a:srgbClr>
                </a:gs>
              </a:gsLst>
              <a:lin ang="2700000"/>
            </a:gradFill>
          </p:spPr>
        </p:sp>
        <p:sp>
          <p:nvSpPr>
            <p:cNvPr name="TextBox 7" id="7"/>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10434452" y="1284248"/>
            <a:ext cx="6531784" cy="7718504"/>
          </a:xfrm>
          <a:custGeom>
            <a:avLst/>
            <a:gdLst/>
            <a:ahLst/>
            <a:cxnLst/>
            <a:rect r="r" b="b" t="t" l="l"/>
            <a:pathLst>
              <a:path h="7718504" w="6531784">
                <a:moveTo>
                  <a:pt x="0" y="0"/>
                </a:moveTo>
                <a:lnTo>
                  <a:pt x="6531784" y="0"/>
                </a:lnTo>
                <a:lnTo>
                  <a:pt x="6531784" y="7718504"/>
                </a:lnTo>
                <a:lnTo>
                  <a:pt x="0" y="7718504"/>
                </a:lnTo>
                <a:lnTo>
                  <a:pt x="0" y="0"/>
                </a:lnTo>
                <a:close/>
              </a:path>
            </a:pathLst>
          </a:custGeom>
          <a:blipFill>
            <a:blip r:embed="rId2"/>
            <a:stretch>
              <a:fillRect l="0" t="0" r="0" b="0"/>
            </a:stretch>
          </a:blipFill>
        </p:spPr>
      </p:sp>
      <p:sp>
        <p:nvSpPr>
          <p:cNvPr name="Freeform 9" id="9"/>
          <p:cNvSpPr/>
          <p:nvPr/>
        </p:nvSpPr>
        <p:spPr>
          <a:xfrm flipH="false" flipV="false" rot="0">
            <a:off x="-2242038" y="6841900"/>
            <a:ext cx="6890199" cy="6890199"/>
          </a:xfrm>
          <a:custGeom>
            <a:avLst/>
            <a:gdLst/>
            <a:ahLst/>
            <a:cxnLst/>
            <a:rect r="r" b="b" t="t" l="l"/>
            <a:pathLst>
              <a:path h="6890199" w="6890199">
                <a:moveTo>
                  <a:pt x="0" y="0"/>
                </a:moveTo>
                <a:lnTo>
                  <a:pt x="6890199" y="0"/>
                </a:lnTo>
                <a:lnTo>
                  <a:pt x="6890199" y="6890200"/>
                </a:lnTo>
                <a:lnTo>
                  <a:pt x="0" y="6890200"/>
                </a:lnTo>
                <a:lnTo>
                  <a:pt x="0" y="0"/>
                </a:lnTo>
                <a:close/>
              </a:path>
            </a:pathLst>
          </a:custGeom>
          <a:blipFill>
            <a:blip r:embed="rId3">
              <a:alphaModFix amt="43999"/>
            </a:blip>
            <a:stretch>
              <a:fillRect l="0" t="0" r="0" b="0"/>
            </a:stretch>
          </a:blipFill>
        </p:spPr>
      </p:sp>
      <p:sp>
        <p:nvSpPr>
          <p:cNvPr name="TextBox 10" id="10"/>
          <p:cNvSpPr txBox="true"/>
          <p:nvPr/>
        </p:nvSpPr>
        <p:spPr>
          <a:xfrm rot="0">
            <a:off x="890506" y="1118892"/>
            <a:ext cx="16533620" cy="5350123"/>
          </a:xfrm>
          <a:prstGeom prst="rect">
            <a:avLst/>
          </a:prstGeom>
        </p:spPr>
        <p:txBody>
          <a:bodyPr anchor="t" rtlCol="false" tIns="0" lIns="0" bIns="0" rIns="0">
            <a:spAutoFit/>
          </a:bodyPr>
          <a:lstStyle/>
          <a:p>
            <a:pPr algn="l">
              <a:lnSpc>
                <a:spcPts val="43831"/>
              </a:lnSpc>
              <a:spcBef>
                <a:spcPct val="0"/>
              </a:spcBef>
            </a:pPr>
            <a:r>
              <a:rPr lang="en-US" sz="31308">
                <a:solidFill>
                  <a:srgbClr val="FFFFFF"/>
                </a:solidFill>
                <a:latin typeface="Bebas Neue Cyrillic"/>
                <a:ea typeface="Bebas Neue Cyrillic"/>
                <a:cs typeface="Bebas Neue Cyrillic"/>
                <a:sym typeface="Bebas Neue Cyrillic"/>
              </a:rPr>
              <a:t>Roboexhibit</a:t>
            </a:r>
          </a:p>
        </p:txBody>
      </p:sp>
      <p:sp>
        <p:nvSpPr>
          <p:cNvPr name="Freeform 11" id="11"/>
          <p:cNvSpPr/>
          <p:nvPr/>
        </p:nvSpPr>
        <p:spPr>
          <a:xfrm flipH="false" flipV="false" rot="0">
            <a:off x="15879283" y="766647"/>
            <a:ext cx="4817434" cy="4817434"/>
          </a:xfrm>
          <a:custGeom>
            <a:avLst/>
            <a:gdLst/>
            <a:ahLst/>
            <a:cxnLst/>
            <a:rect r="r" b="b" t="t" l="l"/>
            <a:pathLst>
              <a:path h="4817434" w="4817434">
                <a:moveTo>
                  <a:pt x="0" y="0"/>
                </a:moveTo>
                <a:lnTo>
                  <a:pt x="4817434" y="0"/>
                </a:lnTo>
                <a:lnTo>
                  <a:pt x="4817434" y="4817434"/>
                </a:lnTo>
                <a:lnTo>
                  <a:pt x="0" y="4817434"/>
                </a:lnTo>
                <a:lnTo>
                  <a:pt x="0" y="0"/>
                </a:lnTo>
                <a:close/>
              </a:path>
            </a:pathLst>
          </a:custGeom>
          <a:blipFill>
            <a:blip r:embed="rId3">
              <a:alphaModFix amt="43999"/>
            </a:blip>
            <a:stretch>
              <a:fillRect l="0" t="0" r="0" b="0"/>
            </a:stretch>
          </a:blipFill>
        </p:spPr>
      </p:sp>
      <p:sp>
        <p:nvSpPr>
          <p:cNvPr name="Freeform 12" id="12"/>
          <p:cNvSpPr/>
          <p:nvPr/>
        </p:nvSpPr>
        <p:spPr>
          <a:xfrm flipH="false" flipV="false" rot="0">
            <a:off x="3700611" y="-1967240"/>
            <a:ext cx="3504866" cy="3504866"/>
          </a:xfrm>
          <a:custGeom>
            <a:avLst/>
            <a:gdLst/>
            <a:ahLst/>
            <a:cxnLst/>
            <a:rect r="r" b="b" t="t" l="l"/>
            <a:pathLst>
              <a:path h="3504866" w="3504866">
                <a:moveTo>
                  <a:pt x="0" y="0"/>
                </a:moveTo>
                <a:lnTo>
                  <a:pt x="3504866" y="0"/>
                </a:lnTo>
                <a:lnTo>
                  <a:pt x="3504866" y="3504867"/>
                </a:lnTo>
                <a:lnTo>
                  <a:pt x="0" y="3504867"/>
                </a:lnTo>
                <a:lnTo>
                  <a:pt x="0" y="0"/>
                </a:lnTo>
                <a:close/>
              </a:path>
            </a:pathLst>
          </a:custGeom>
          <a:blipFill>
            <a:blip r:embed="rId3">
              <a:alphaModFix amt="43999"/>
            </a:blip>
            <a:stretch>
              <a:fillRect l="0" t="0" r="0" b="0"/>
            </a:stretch>
          </a:blipFill>
        </p:spPr>
      </p:sp>
      <p:sp>
        <p:nvSpPr>
          <p:cNvPr name="Freeform 13" id="13"/>
          <p:cNvSpPr/>
          <p:nvPr/>
        </p:nvSpPr>
        <p:spPr>
          <a:xfrm flipH="false" flipV="false" rot="0">
            <a:off x="445337" y="412691"/>
            <a:ext cx="890339" cy="886833"/>
          </a:xfrm>
          <a:custGeom>
            <a:avLst/>
            <a:gdLst/>
            <a:ahLst/>
            <a:cxnLst/>
            <a:rect r="r" b="b" t="t" l="l"/>
            <a:pathLst>
              <a:path h="886833" w="890339">
                <a:moveTo>
                  <a:pt x="0" y="0"/>
                </a:moveTo>
                <a:lnTo>
                  <a:pt x="890339" y="0"/>
                </a:lnTo>
                <a:lnTo>
                  <a:pt x="890339" y="886833"/>
                </a:lnTo>
                <a:lnTo>
                  <a:pt x="0" y="886833"/>
                </a:lnTo>
                <a:lnTo>
                  <a:pt x="0" y="0"/>
                </a:lnTo>
                <a:close/>
              </a:path>
            </a:pathLst>
          </a:custGeom>
          <a:blipFill>
            <a:blip r:embed="rId4"/>
            <a:stretch>
              <a:fillRect l="-14901" t="-6066" r="-16476" b="-25829"/>
            </a:stretch>
          </a:blipFill>
        </p:spPr>
      </p:sp>
      <p:sp>
        <p:nvSpPr>
          <p:cNvPr name="Freeform 14" id="14"/>
          <p:cNvSpPr/>
          <p:nvPr/>
        </p:nvSpPr>
        <p:spPr>
          <a:xfrm flipH="false" flipV="false" rot="0">
            <a:off x="-637476" y="9065106"/>
            <a:ext cx="3973638" cy="1221894"/>
          </a:xfrm>
          <a:custGeom>
            <a:avLst/>
            <a:gdLst/>
            <a:ahLst/>
            <a:cxnLst/>
            <a:rect r="r" b="b" t="t" l="l"/>
            <a:pathLst>
              <a:path h="1221894" w="3973638">
                <a:moveTo>
                  <a:pt x="0" y="0"/>
                </a:moveTo>
                <a:lnTo>
                  <a:pt x="3973638" y="0"/>
                </a:lnTo>
                <a:lnTo>
                  <a:pt x="3973638" y="1221894"/>
                </a:lnTo>
                <a:lnTo>
                  <a:pt x="0" y="1221894"/>
                </a:lnTo>
                <a:lnTo>
                  <a:pt x="0" y="0"/>
                </a:lnTo>
                <a:close/>
              </a:path>
            </a:pathLst>
          </a:custGeom>
          <a:blipFill>
            <a:blip r:embed="rId5"/>
            <a:stretch>
              <a:fillRect l="0" t="0" r="0" b="0"/>
            </a:stretch>
          </a:blipFill>
        </p:spPr>
      </p:sp>
      <p:sp>
        <p:nvSpPr>
          <p:cNvPr name="TextBox 15" id="15"/>
          <p:cNvSpPr txBox="true"/>
          <p:nvPr/>
        </p:nvSpPr>
        <p:spPr>
          <a:xfrm rot="0">
            <a:off x="1028700" y="5365545"/>
            <a:ext cx="9773339" cy="1555113"/>
          </a:xfrm>
          <a:prstGeom prst="rect">
            <a:avLst/>
          </a:prstGeom>
        </p:spPr>
        <p:txBody>
          <a:bodyPr anchor="t" rtlCol="false" tIns="0" lIns="0" bIns="0" rIns="0">
            <a:spAutoFit/>
          </a:bodyPr>
          <a:lstStyle/>
          <a:p>
            <a:pPr algn="l">
              <a:lnSpc>
                <a:spcPts val="6160"/>
              </a:lnSpc>
            </a:pPr>
            <a:r>
              <a:rPr lang="en-US" sz="4400">
                <a:solidFill>
                  <a:srgbClr val="C101FB"/>
                </a:solidFill>
                <a:latin typeface="Bebas Neue Cyrillic"/>
                <a:ea typeface="Bebas Neue Cyrillic"/>
                <a:cs typeface="Bebas Neue Cyrillic"/>
                <a:sym typeface="Bebas Neue Cyrillic"/>
              </a:rPr>
              <a:t>Progetto realizzato da </a:t>
            </a:r>
          </a:p>
          <a:p>
            <a:pPr algn="l">
              <a:lnSpc>
                <a:spcPts val="6160"/>
              </a:lnSpc>
              <a:spcBef>
                <a:spcPct val="0"/>
              </a:spcBef>
            </a:pPr>
            <a:r>
              <a:rPr lang="en-US" sz="4400">
                <a:solidFill>
                  <a:srgbClr val="C101FB"/>
                </a:solidFill>
                <a:latin typeface="Bebas Neue Cyrillic"/>
                <a:ea typeface="Bebas Neue Cyrillic"/>
                <a:cs typeface="Bebas Neue Cyrillic"/>
                <a:sym typeface="Bebas Neue Cyrillic"/>
              </a:rPr>
              <a:t>Mosca Lucrezia, Picone Alessandro, spedito Antonio</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19053D">
                <a:alpha val="100000"/>
              </a:srgbClr>
            </a:gs>
            <a:gs pos="100000">
              <a:srgbClr val="0C001E">
                <a:alpha val="100000"/>
              </a:srgbClr>
            </a:gs>
          </a:gsLst>
          <a:lin ang="2700000"/>
        </a:gradFill>
      </p:bgPr>
    </p:bg>
    <p:spTree>
      <p:nvGrpSpPr>
        <p:cNvPr id="1" name=""/>
        <p:cNvGrpSpPr/>
        <p:nvPr/>
      </p:nvGrpSpPr>
      <p:grpSpPr>
        <a:xfrm>
          <a:off x="0" y="0"/>
          <a:ext cx="0" cy="0"/>
          <a:chOff x="0" y="0"/>
          <a:chExt cx="0" cy="0"/>
        </a:xfrm>
      </p:grpSpPr>
      <p:grpSp>
        <p:nvGrpSpPr>
          <p:cNvPr name="Group 2" id="2"/>
          <p:cNvGrpSpPr/>
          <p:nvPr/>
        </p:nvGrpSpPr>
        <p:grpSpPr>
          <a:xfrm rot="0">
            <a:off x="18119337" y="7969812"/>
            <a:ext cx="168663" cy="1288488"/>
            <a:chOff x="0" y="0"/>
            <a:chExt cx="229432" cy="1752723"/>
          </a:xfrm>
        </p:grpSpPr>
        <p:sp>
          <p:nvSpPr>
            <p:cNvPr name="Freeform 3" id="3"/>
            <p:cNvSpPr/>
            <p:nvPr/>
          </p:nvSpPr>
          <p:spPr>
            <a:xfrm flipH="false" flipV="false" rot="0">
              <a:off x="0" y="0"/>
              <a:ext cx="229432" cy="1752723"/>
            </a:xfrm>
            <a:custGeom>
              <a:avLst/>
              <a:gdLst/>
              <a:ahLst/>
              <a:cxnLst/>
              <a:rect r="r" b="b" t="t" l="l"/>
              <a:pathLst>
                <a:path h="1752723" w="229432">
                  <a:moveTo>
                    <a:pt x="0" y="0"/>
                  </a:moveTo>
                  <a:lnTo>
                    <a:pt x="229432" y="0"/>
                  </a:lnTo>
                  <a:lnTo>
                    <a:pt x="229432" y="1752723"/>
                  </a:lnTo>
                  <a:lnTo>
                    <a:pt x="0" y="1752723"/>
                  </a:lnTo>
                  <a:close/>
                </a:path>
              </a:pathLst>
            </a:custGeom>
            <a:gradFill rotWithShape="true">
              <a:gsLst>
                <a:gs pos="0">
                  <a:srgbClr val="003A89">
                    <a:alpha val="100000"/>
                  </a:srgbClr>
                </a:gs>
                <a:gs pos="100000">
                  <a:srgbClr val="C700FF">
                    <a:alpha val="100000"/>
                  </a:srgbClr>
                </a:gs>
              </a:gsLst>
              <a:lin ang="2700000"/>
            </a:gradFill>
          </p:spPr>
        </p:sp>
        <p:sp>
          <p:nvSpPr>
            <p:cNvPr name="TextBox 4" id="4"/>
            <p:cNvSpPr txBox="true"/>
            <p:nvPr/>
          </p:nvSpPr>
          <p:spPr>
            <a:xfrm>
              <a:off x="0" y="-38100"/>
              <a:ext cx="229432" cy="1790823"/>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6230600" y="0"/>
            <a:ext cx="1028700" cy="1028700"/>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gradFill rotWithShape="true">
              <a:gsLst>
                <a:gs pos="0">
                  <a:srgbClr val="003A89">
                    <a:alpha val="100000"/>
                  </a:srgbClr>
                </a:gs>
                <a:gs pos="100000">
                  <a:srgbClr val="C700FF">
                    <a:alpha val="100000"/>
                  </a:srgbClr>
                </a:gs>
              </a:gsLst>
              <a:lin ang="2700000"/>
            </a:gradFill>
          </p:spPr>
        </p:sp>
        <p:sp>
          <p:nvSpPr>
            <p:cNvPr name="TextBox 7" id="7"/>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0" y="1794361"/>
            <a:ext cx="8402462" cy="8502164"/>
            <a:chOff x="0" y="0"/>
            <a:chExt cx="6314339" cy="6389263"/>
          </a:xfrm>
        </p:grpSpPr>
        <p:sp>
          <p:nvSpPr>
            <p:cNvPr name="Freeform 9" id="9"/>
            <p:cNvSpPr/>
            <p:nvPr/>
          </p:nvSpPr>
          <p:spPr>
            <a:xfrm flipH="false" flipV="false" rot="0">
              <a:off x="0" y="0"/>
              <a:ext cx="6314339" cy="6389263"/>
            </a:xfrm>
            <a:custGeom>
              <a:avLst/>
              <a:gdLst/>
              <a:ahLst/>
              <a:cxnLst/>
              <a:rect r="r" b="b" t="t" l="l"/>
              <a:pathLst>
                <a:path h="6389263" w="6314339">
                  <a:moveTo>
                    <a:pt x="0" y="1214368"/>
                  </a:moveTo>
                  <a:lnTo>
                    <a:pt x="946756" y="133027"/>
                  </a:lnTo>
                  <a:lnTo>
                    <a:pt x="5367582" y="0"/>
                  </a:lnTo>
                  <a:lnTo>
                    <a:pt x="6314339" y="3066214"/>
                  </a:lnTo>
                  <a:lnTo>
                    <a:pt x="5826496" y="5273677"/>
                  </a:lnTo>
                  <a:lnTo>
                    <a:pt x="6245962" y="6389263"/>
                  </a:lnTo>
                  <a:lnTo>
                    <a:pt x="0" y="6389263"/>
                  </a:lnTo>
                  <a:close/>
                </a:path>
              </a:pathLst>
            </a:custGeom>
            <a:gradFill rotWithShape="true">
              <a:gsLst>
                <a:gs pos="0">
                  <a:srgbClr val="003A89">
                    <a:alpha val="100000"/>
                  </a:srgbClr>
                </a:gs>
                <a:gs pos="100000">
                  <a:srgbClr val="C700FF">
                    <a:alpha val="100000"/>
                  </a:srgbClr>
                </a:gs>
              </a:gsLst>
              <a:lin ang="2700000"/>
            </a:gradFill>
            <a:ln w="12700">
              <a:solidFill>
                <a:srgbClr val="000000"/>
              </a:solidFill>
            </a:ln>
          </p:spPr>
        </p:sp>
      </p:grpSp>
      <p:sp>
        <p:nvSpPr>
          <p:cNvPr name="Freeform 10" id="10"/>
          <p:cNvSpPr/>
          <p:nvPr/>
        </p:nvSpPr>
        <p:spPr>
          <a:xfrm flipH="false" flipV="false" rot="0">
            <a:off x="15879283" y="766647"/>
            <a:ext cx="4817434" cy="4817434"/>
          </a:xfrm>
          <a:custGeom>
            <a:avLst/>
            <a:gdLst/>
            <a:ahLst/>
            <a:cxnLst/>
            <a:rect r="r" b="b" t="t" l="l"/>
            <a:pathLst>
              <a:path h="4817434" w="4817434">
                <a:moveTo>
                  <a:pt x="0" y="0"/>
                </a:moveTo>
                <a:lnTo>
                  <a:pt x="4817434" y="0"/>
                </a:lnTo>
                <a:lnTo>
                  <a:pt x="4817434" y="4817434"/>
                </a:lnTo>
                <a:lnTo>
                  <a:pt x="0" y="4817434"/>
                </a:lnTo>
                <a:lnTo>
                  <a:pt x="0" y="0"/>
                </a:lnTo>
                <a:close/>
              </a:path>
            </a:pathLst>
          </a:custGeom>
          <a:blipFill>
            <a:blip r:embed="rId2">
              <a:alphaModFix amt="43999"/>
            </a:blip>
            <a:stretch>
              <a:fillRect l="0" t="0" r="0" b="0"/>
            </a:stretch>
          </a:blipFill>
        </p:spPr>
      </p:sp>
      <p:sp>
        <p:nvSpPr>
          <p:cNvPr name="Freeform 11" id="11"/>
          <p:cNvSpPr/>
          <p:nvPr/>
        </p:nvSpPr>
        <p:spPr>
          <a:xfrm flipH="false" flipV="false" rot="0">
            <a:off x="3700611" y="-1967240"/>
            <a:ext cx="3504866" cy="3504866"/>
          </a:xfrm>
          <a:custGeom>
            <a:avLst/>
            <a:gdLst/>
            <a:ahLst/>
            <a:cxnLst/>
            <a:rect r="r" b="b" t="t" l="l"/>
            <a:pathLst>
              <a:path h="3504866" w="3504866">
                <a:moveTo>
                  <a:pt x="0" y="0"/>
                </a:moveTo>
                <a:lnTo>
                  <a:pt x="3504866" y="0"/>
                </a:lnTo>
                <a:lnTo>
                  <a:pt x="3504866" y="3504867"/>
                </a:lnTo>
                <a:lnTo>
                  <a:pt x="0" y="3504867"/>
                </a:lnTo>
                <a:lnTo>
                  <a:pt x="0" y="0"/>
                </a:lnTo>
                <a:close/>
              </a:path>
            </a:pathLst>
          </a:custGeom>
          <a:blipFill>
            <a:blip r:embed="rId2">
              <a:alphaModFix amt="43999"/>
            </a:blip>
            <a:stretch>
              <a:fillRect l="0" t="0" r="0" b="0"/>
            </a:stretch>
          </a:blipFill>
        </p:spPr>
      </p:sp>
      <p:grpSp>
        <p:nvGrpSpPr>
          <p:cNvPr name="Group 12" id="12"/>
          <p:cNvGrpSpPr/>
          <p:nvPr/>
        </p:nvGrpSpPr>
        <p:grpSpPr>
          <a:xfrm rot="0">
            <a:off x="0" y="2448216"/>
            <a:ext cx="7769033" cy="7848309"/>
            <a:chOff x="0" y="0"/>
            <a:chExt cx="6098540" cy="6160770"/>
          </a:xfrm>
        </p:grpSpPr>
        <p:sp>
          <p:nvSpPr>
            <p:cNvPr name="Freeform 13" id="13"/>
            <p:cNvSpPr/>
            <p:nvPr/>
          </p:nvSpPr>
          <p:spPr>
            <a:xfrm flipH="false" flipV="false" rot="0">
              <a:off x="0" y="0"/>
              <a:ext cx="6098540" cy="6160770"/>
            </a:xfrm>
            <a:custGeom>
              <a:avLst/>
              <a:gdLst/>
              <a:ahLst/>
              <a:cxnLst/>
              <a:rect r="r" b="b" t="t" l="l"/>
              <a:pathLst>
                <a:path h="6160770" w="6098540">
                  <a:moveTo>
                    <a:pt x="0" y="1170940"/>
                  </a:moveTo>
                  <a:lnTo>
                    <a:pt x="914400" y="128270"/>
                  </a:lnTo>
                  <a:lnTo>
                    <a:pt x="5184140" y="0"/>
                  </a:lnTo>
                  <a:lnTo>
                    <a:pt x="6098540" y="2956560"/>
                  </a:lnTo>
                  <a:lnTo>
                    <a:pt x="5627370" y="5085080"/>
                  </a:lnTo>
                  <a:lnTo>
                    <a:pt x="6032500" y="6160770"/>
                  </a:lnTo>
                  <a:lnTo>
                    <a:pt x="0" y="6160770"/>
                  </a:lnTo>
                  <a:close/>
                </a:path>
              </a:pathLst>
            </a:custGeom>
            <a:blipFill>
              <a:blip r:embed="rId3"/>
              <a:stretch>
                <a:fillRect l="-11179" t="-8645" r="-17737" b="-24951"/>
              </a:stretch>
            </a:blipFill>
          </p:spPr>
        </p:sp>
      </p:grpSp>
      <p:grpSp>
        <p:nvGrpSpPr>
          <p:cNvPr name="Group 14" id="14"/>
          <p:cNvGrpSpPr/>
          <p:nvPr/>
        </p:nvGrpSpPr>
        <p:grpSpPr>
          <a:xfrm rot="0">
            <a:off x="10238292" y="4150519"/>
            <a:ext cx="338875" cy="356275"/>
            <a:chOff x="0" y="0"/>
            <a:chExt cx="406400" cy="427267"/>
          </a:xfrm>
        </p:grpSpPr>
        <p:sp>
          <p:nvSpPr>
            <p:cNvPr name="Freeform 15" id="15"/>
            <p:cNvSpPr/>
            <p:nvPr/>
          </p:nvSpPr>
          <p:spPr>
            <a:xfrm flipH="false" flipV="false" rot="0">
              <a:off x="0" y="0"/>
              <a:ext cx="406400" cy="427267"/>
            </a:xfrm>
            <a:custGeom>
              <a:avLst/>
              <a:gdLst/>
              <a:ahLst/>
              <a:cxnLst/>
              <a:rect r="r" b="b" t="t" l="l"/>
              <a:pathLst>
                <a:path h="427267" w="406400">
                  <a:moveTo>
                    <a:pt x="0" y="0"/>
                  </a:moveTo>
                  <a:lnTo>
                    <a:pt x="406400" y="0"/>
                  </a:lnTo>
                  <a:lnTo>
                    <a:pt x="406400" y="427267"/>
                  </a:lnTo>
                  <a:lnTo>
                    <a:pt x="0" y="427267"/>
                  </a:lnTo>
                  <a:close/>
                </a:path>
              </a:pathLst>
            </a:custGeom>
            <a:gradFill rotWithShape="true">
              <a:gsLst>
                <a:gs pos="0">
                  <a:srgbClr val="003A89">
                    <a:alpha val="100000"/>
                  </a:srgbClr>
                </a:gs>
                <a:gs pos="100000">
                  <a:srgbClr val="C700FF">
                    <a:alpha val="100000"/>
                  </a:srgbClr>
                </a:gs>
              </a:gsLst>
              <a:lin ang="2700000"/>
            </a:gradFill>
          </p:spPr>
        </p:sp>
        <p:sp>
          <p:nvSpPr>
            <p:cNvPr name="TextBox 16" id="16"/>
            <p:cNvSpPr txBox="true"/>
            <p:nvPr/>
          </p:nvSpPr>
          <p:spPr>
            <a:xfrm>
              <a:off x="0" y="-47625"/>
              <a:ext cx="406400" cy="474892"/>
            </a:xfrm>
            <a:prstGeom prst="rect">
              <a:avLst/>
            </a:prstGeom>
          </p:spPr>
          <p:txBody>
            <a:bodyPr anchor="ctr" rtlCol="false" tIns="50800" lIns="50800" bIns="50800" rIns="50800"/>
            <a:lstStyle/>
            <a:p>
              <a:pPr algn="ctr">
                <a:lnSpc>
                  <a:spcPts val="2239"/>
                </a:lnSpc>
              </a:pPr>
            </a:p>
          </p:txBody>
        </p:sp>
      </p:grpSp>
      <p:grpSp>
        <p:nvGrpSpPr>
          <p:cNvPr name="Group 17" id="17"/>
          <p:cNvGrpSpPr/>
          <p:nvPr/>
        </p:nvGrpSpPr>
        <p:grpSpPr>
          <a:xfrm rot="0">
            <a:off x="10238292" y="5812129"/>
            <a:ext cx="338875" cy="356275"/>
            <a:chOff x="0" y="0"/>
            <a:chExt cx="406400" cy="427267"/>
          </a:xfrm>
        </p:grpSpPr>
        <p:sp>
          <p:nvSpPr>
            <p:cNvPr name="Freeform 18" id="18"/>
            <p:cNvSpPr/>
            <p:nvPr/>
          </p:nvSpPr>
          <p:spPr>
            <a:xfrm flipH="false" flipV="false" rot="0">
              <a:off x="0" y="0"/>
              <a:ext cx="406400" cy="427267"/>
            </a:xfrm>
            <a:custGeom>
              <a:avLst/>
              <a:gdLst/>
              <a:ahLst/>
              <a:cxnLst/>
              <a:rect r="r" b="b" t="t" l="l"/>
              <a:pathLst>
                <a:path h="427267" w="406400">
                  <a:moveTo>
                    <a:pt x="0" y="0"/>
                  </a:moveTo>
                  <a:lnTo>
                    <a:pt x="406400" y="0"/>
                  </a:lnTo>
                  <a:lnTo>
                    <a:pt x="406400" y="427267"/>
                  </a:lnTo>
                  <a:lnTo>
                    <a:pt x="0" y="427267"/>
                  </a:lnTo>
                  <a:close/>
                </a:path>
              </a:pathLst>
            </a:custGeom>
            <a:gradFill rotWithShape="true">
              <a:gsLst>
                <a:gs pos="0">
                  <a:srgbClr val="003A89">
                    <a:alpha val="100000"/>
                  </a:srgbClr>
                </a:gs>
                <a:gs pos="100000">
                  <a:srgbClr val="C700FF">
                    <a:alpha val="100000"/>
                  </a:srgbClr>
                </a:gs>
              </a:gsLst>
              <a:lin ang="2700000"/>
            </a:gradFill>
          </p:spPr>
        </p:sp>
        <p:sp>
          <p:nvSpPr>
            <p:cNvPr name="TextBox 19" id="19"/>
            <p:cNvSpPr txBox="true"/>
            <p:nvPr/>
          </p:nvSpPr>
          <p:spPr>
            <a:xfrm>
              <a:off x="0" y="-47625"/>
              <a:ext cx="406400" cy="474892"/>
            </a:xfrm>
            <a:prstGeom prst="rect">
              <a:avLst/>
            </a:prstGeom>
          </p:spPr>
          <p:txBody>
            <a:bodyPr anchor="ctr" rtlCol="false" tIns="50800" lIns="50800" bIns="50800" rIns="50800"/>
            <a:lstStyle/>
            <a:p>
              <a:pPr algn="ctr">
                <a:lnSpc>
                  <a:spcPts val="2239"/>
                </a:lnSpc>
              </a:pPr>
            </a:p>
          </p:txBody>
        </p:sp>
      </p:grpSp>
      <p:sp>
        <p:nvSpPr>
          <p:cNvPr name="TextBox 20" id="20"/>
          <p:cNvSpPr txBox="true"/>
          <p:nvPr/>
        </p:nvSpPr>
        <p:spPr>
          <a:xfrm rot="0">
            <a:off x="10238292" y="1661011"/>
            <a:ext cx="4347174" cy="1193800"/>
          </a:xfrm>
          <a:prstGeom prst="rect">
            <a:avLst/>
          </a:prstGeom>
        </p:spPr>
        <p:txBody>
          <a:bodyPr anchor="t" rtlCol="false" tIns="0" lIns="0" bIns="0" rIns="0">
            <a:spAutoFit/>
          </a:bodyPr>
          <a:lstStyle/>
          <a:p>
            <a:pPr algn="l">
              <a:lnSpc>
                <a:spcPts val="9799"/>
              </a:lnSpc>
              <a:spcBef>
                <a:spcPct val="0"/>
              </a:spcBef>
            </a:pPr>
            <a:r>
              <a:rPr lang="en-US" sz="6999">
                <a:solidFill>
                  <a:srgbClr val="C101FB"/>
                </a:solidFill>
                <a:latin typeface="Bebas Neue Cyrillic"/>
                <a:ea typeface="Bebas Neue Cyrillic"/>
                <a:cs typeface="Bebas Neue Cyrillic"/>
                <a:sym typeface="Bebas Neue Cyrillic"/>
              </a:rPr>
              <a:t>Bigliettaio</a:t>
            </a:r>
          </a:p>
        </p:txBody>
      </p:sp>
      <p:sp>
        <p:nvSpPr>
          <p:cNvPr name="TextBox 21" id="21"/>
          <p:cNvSpPr txBox="true"/>
          <p:nvPr/>
        </p:nvSpPr>
        <p:spPr>
          <a:xfrm rot="0">
            <a:off x="10825223" y="4478219"/>
            <a:ext cx="5458284" cy="871220"/>
          </a:xfrm>
          <a:prstGeom prst="rect">
            <a:avLst/>
          </a:prstGeom>
        </p:spPr>
        <p:txBody>
          <a:bodyPr anchor="t" rtlCol="false" tIns="0" lIns="0" bIns="0" rIns="0">
            <a:spAutoFit/>
          </a:bodyPr>
          <a:lstStyle/>
          <a:p>
            <a:pPr algn="just" marL="367031" indent="-183515" lvl="1">
              <a:lnSpc>
                <a:spcPts val="2380"/>
              </a:lnSpc>
              <a:buFont typeface="Arial"/>
              <a:buChar char="•"/>
            </a:pPr>
            <a:r>
              <a:rPr lang="en-US" sz="1700">
                <a:solidFill>
                  <a:srgbClr val="FFFFFF"/>
                </a:solidFill>
                <a:latin typeface="Open Sans"/>
                <a:ea typeface="Open Sans"/>
                <a:cs typeface="Open Sans"/>
                <a:sym typeface="Open Sans"/>
              </a:rPr>
              <a:t>Vendita di biglietti</a:t>
            </a:r>
          </a:p>
          <a:p>
            <a:pPr algn="just" marL="367031" indent="-183515" lvl="1">
              <a:lnSpc>
                <a:spcPts val="2380"/>
              </a:lnSpc>
              <a:buFont typeface="Arial"/>
              <a:buChar char="•"/>
            </a:pPr>
            <a:r>
              <a:rPr lang="en-US" sz="1700">
                <a:solidFill>
                  <a:srgbClr val="FFFFFF"/>
                </a:solidFill>
                <a:latin typeface="Open Sans"/>
                <a:ea typeface="Open Sans"/>
                <a:cs typeface="Open Sans"/>
                <a:sym typeface="Open Sans"/>
              </a:rPr>
              <a:t>Gestione prenotazioni</a:t>
            </a:r>
          </a:p>
          <a:p>
            <a:pPr algn="just" marL="367031" indent="-183515" lvl="1">
              <a:lnSpc>
                <a:spcPts val="2380"/>
              </a:lnSpc>
              <a:buFont typeface="Arial"/>
              <a:buChar char="•"/>
            </a:pPr>
            <a:r>
              <a:rPr lang="en-US" sz="1700">
                <a:solidFill>
                  <a:srgbClr val="FFFFFF"/>
                </a:solidFill>
                <a:latin typeface="Open Sans"/>
                <a:ea typeface="Open Sans"/>
                <a:cs typeface="Open Sans"/>
                <a:sym typeface="Open Sans"/>
              </a:rPr>
              <a:t>Registrazione di visitatori e gruppi</a:t>
            </a:r>
          </a:p>
        </p:txBody>
      </p:sp>
      <p:sp>
        <p:nvSpPr>
          <p:cNvPr name="TextBox 22" id="22"/>
          <p:cNvSpPr txBox="true"/>
          <p:nvPr/>
        </p:nvSpPr>
        <p:spPr>
          <a:xfrm rot="0">
            <a:off x="10825223" y="4121944"/>
            <a:ext cx="2729142" cy="297180"/>
          </a:xfrm>
          <a:prstGeom prst="rect">
            <a:avLst/>
          </a:prstGeom>
        </p:spPr>
        <p:txBody>
          <a:bodyPr anchor="t" rtlCol="false" tIns="0" lIns="0" bIns="0" rIns="0">
            <a:spAutoFit/>
          </a:bodyPr>
          <a:lstStyle/>
          <a:p>
            <a:pPr algn="l">
              <a:lnSpc>
                <a:spcPts val="2519"/>
              </a:lnSpc>
              <a:spcBef>
                <a:spcPct val="0"/>
              </a:spcBef>
            </a:pPr>
            <a:r>
              <a:rPr lang="en-US" b="true" sz="1799">
                <a:solidFill>
                  <a:srgbClr val="C101FB"/>
                </a:solidFill>
                <a:latin typeface="Open Sans Bold"/>
                <a:ea typeface="Open Sans Bold"/>
                <a:cs typeface="Open Sans Bold"/>
                <a:sym typeface="Open Sans Bold"/>
              </a:rPr>
              <a:t>Funzioni Principali:</a:t>
            </a:r>
          </a:p>
        </p:txBody>
      </p:sp>
      <p:sp>
        <p:nvSpPr>
          <p:cNvPr name="TextBox 23" id="23"/>
          <p:cNvSpPr txBox="true"/>
          <p:nvPr/>
        </p:nvSpPr>
        <p:spPr>
          <a:xfrm rot="0">
            <a:off x="10825223" y="6139829"/>
            <a:ext cx="5458284" cy="2858770"/>
          </a:xfrm>
          <a:prstGeom prst="rect">
            <a:avLst/>
          </a:prstGeom>
        </p:spPr>
        <p:txBody>
          <a:bodyPr anchor="t" rtlCol="false" tIns="0" lIns="0" bIns="0" rIns="0">
            <a:spAutoFit/>
          </a:bodyPr>
          <a:lstStyle/>
          <a:p>
            <a:pPr algn="just" marL="367029" indent="-183514" lvl="1">
              <a:lnSpc>
                <a:spcPts val="2379"/>
              </a:lnSpc>
              <a:buFont typeface="Arial"/>
              <a:buChar char="•"/>
            </a:pPr>
            <a:r>
              <a:rPr lang="en-US" b="true" sz="1699">
                <a:solidFill>
                  <a:srgbClr val="FFFFFF"/>
                </a:solidFill>
                <a:latin typeface="Open Sans Bold"/>
                <a:ea typeface="Open Sans Bold"/>
                <a:cs typeface="Open Sans Bold"/>
                <a:sym typeface="Open Sans Bold"/>
              </a:rPr>
              <a:t>Bigliettaio Robot:</a:t>
            </a:r>
            <a:r>
              <a:rPr lang="en-US" sz="1699">
                <a:solidFill>
                  <a:srgbClr val="FFFFFF"/>
                </a:solidFill>
                <a:latin typeface="Open Sans"/>
                <a:ea typeface="Open Sans"/>
                <a:cs typeface="Open Sans"/>
                <a:sym typeface="Open Sans"/>
              </a:rPr>
              <a:t> Automatizza la gestione dei biglietti e fornisce informazioni standard, con intervento umano per richieste complesse o problemi tecnici.</a:t>
            </a:r>
          </a:p>
          <a:p>
            <a:pPr algn="just" marL="367029" indent="-183514" lvl="1">
              <a:lnSpc>
                <a:spcPts val="2379"/>
              </a:lnSpc>
              <a:buFont typeface="Arial"/>
              <a:buChar char="•"/>
            </a:pPr>
            <a:r>
              <a:rPr lang="en-US" b="true" sz="1699">
                <a:solidFill>
                  <a:srgbClr val="FFFFFF"/>
                </a:solidFill>
                <a:latin typeface="Open Sans Bold"/>
                <a:ea typeface="Open Sans Bold"/>
                <a:cs typeface="Open Sans Bold"/>
                <a:sym typeface="Open Sans Bold"/>
              </a:rPr>
              <a:t>Bigliettaio Umano:</a:t>
            </a:r>
            <a:r>
              <a:rPr lang="en-US" sz="1699">
                <a:solidFill>
                  <a:srgbClr val="FFFFFF"/>
                </a:solidFill>
                <a:latin typeface="Open Sans"/>
                <a:ea typeface="Open Sans"/>
                <a:cs typeface="Open Sans"/>
                <a:sym typeface="Open Sans"/>
              </a:rPr>
              <a:t> Offre un’interazione più empatica, ideale per visitatori con esigenze particolari o situazioni non standard, e supporta nei casi in cui il sistema robotico necessiti assistenza.</a:t>
            </a:r>
          </a:p>
          <a:p>
            <a:pPr algn="l">
              <a:lnSpc>
                <a:spcPts val="1680"/>
              </a:lnSpc>
              <a:spcBef>
                <a:spcPct val="0"/>
              </a:spcBef>
            </a:pPr>
          </a:p>
        </p:txBody>
      </p:sp>
      <p:sp>
        <p:nvSpPr>
          <p:cNvPr name="TextBox 24" id="24"/>
          <p:cNvSpPr txBox="true"/>
          <p:nvPr/>
        </p:nvSpPr>
        <p:spPr>
          <a:xfrm rot="0">
            <a:off x="10825223" y="5783554"/>
            <a:ext cx="4717340" cy="297180"/>
          </a:xfrm>
          <a:prstGeom prst="rect">
            <a:avLst/>
          </a:prstGeom>
        </p:spPr>
        <p:txBody>
          <a:bodyPr anchor="t" rtlCol="false" tIns="0" lIns="0" bIns="0" rIns="0">
            <a:spAutoFit/>
          </a:bodyPr>
          <a:lstStyle/>
          <a:p>
            <a:pPr algn="l">
              <a:lnSpc>
                <a:spcPts val="2519"/>
              </a:lnSpc>
              <a:spcBef>
                <a:spcPct val="0"/>
              </a:spcBef>
            </a:pPr>
            <a:r>
              <a:rPr lang="en-US" b="true" sz="1799">
                <a:solidFill>
                  <a:srgbClr val="C101FB"/>
                </a:solidFill>
                <a:latin typeface="Open Sans Bold"/>
                <a:ea typeface="Open Sans Bold"/>
                <a:cs typeface="Open Sans Bold"/>
                <a:sym typeface="Open Sans Bold"/>
              </a:rPr>
              <a:t>Collaborazione Umano-Robotica:</a:t>
            </a:r>
          </a:p>
        </p:txBody>
      </p:sp>
      <p:sp>
        <p:nvSpPr>
          <p:cNvPr name="TextBox 25" id="25"/>
          <p:cNvSpPr txBox="true"/>
          <p:nvPr/>
        </p:nvSpPr>
        <p:spPr>
          <a:xfrm rot="0">
            <a:off x="10238292" y="2816609"/>
            <a:ext cx="5941055" cy="871220"/>
          </a:xfrm>
          <a:prstGeom prst="rect">
            <a:avLst/>
          </a:prstGeom>
        </p:spPr>
        <p:txBody>
          <a:bodyPr anchor="t" rtlCol="false" tIns="0" lIns="0" bIns="0" rIns="0">
            <a:spAutoFit/>
          </a:bodyPr>
          <a:lstStyle/>
          <a:p>
            <a:pPr algn="just">
              <a:lnSpc>
                <a:spcPts val="2379"/>
              </a:lnSpc>
              <a:spcBef>
                <a:spcPct val="0"/>
              </a:spcBef>
            </a:pPr>
            <a:r>
              <a:rPr lang="en-US" sz="1699">
                <a:solidFill>
                  <a:srgbClr val="FFFFFF"/>
                </a:solidFill>
                <a:latin typeface="Open Sans"/>
                <a:ea typeface="Open Sans"/>
                <a:cs typeface="Open Sans"/>
                <a:sym typeface="Open Sans"/>
              </a:rPr>
              <a:t>Il bigliettaio, in forma robotica o umana, gestisce l’accoglienza, la vendita di biglietti e le prenotazioni, svolgendo un ruolo chiave nell’organizzazione del museo.</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19053D">
                <a:alpha val="100000"/>
              </a:srgbClr>
            </a:gs>
            <a:gs pos="100000">
              <a:srgbClr val="0C001E">
                <a:alpha val="100000"/>
              </a:srgbClr>
            </a:gs>
          </a:gsLst>
          <a:lin ang="2700000"/>
        </a:gradFill>
      </p:bgPr>
    </p:bg>
    <p:spTree>
      <p:nvGrpSpPr>
        <p:cNvPr id="1" name=""/>
        <p:cNvGrpSpPr/>
        <p:nvPr/>
      </p:nvGrpSpPr>
      <p:grpSpPr>
        <a:xfrm>
          <a:off x="0" y="0"/>
          <a:ext cx="0" cy="0"/>
          <a:chOff x="0" y="0"/>
          <a:chExt cx="0" cy="0"/>
        </a:xfrm>
      </p:grpSpPr>
      <p:grpSp>
        <p:nvGrpSpPr>
          <p:cNvPr name="Group 2" id="2"/>
          <p:cNvGrpSpPr/>
          <p:nvPr/>
        </p:nvGrpSpPr>
        <p:grpSpPr>
          <a:xfrm rot="0">
            <a:off x="18119337" y="7969812"/>
            <a:ext cx="168663" cy="1288488"/>
            <a:chOff x="0" y="0"/>
            <a:chExt cx="229432" cy="1752723"/>
          </a:xfrm>
        </p:grpSpPr>
        <p:sp>
          <p:nvSpPr>
            <p:cNvPr name="Freeform 3" id="3"/>
            <p:cNvSpPr/>
            <p:nvPr/>
          </p:nvSpPr>
          <p:spPr>
            <a:xfrm flipH="false" flipV="false" rot="0">
              <a:off x="0" y="0"/>
              <a:ext cx="229432" cy="1752723"/>
            </a:xfrm>
            <a:custGeom>
              <a:avLst/>
              <a:gdLst/>
              <a:ahLst/>
              <a:cxnLst/>
              <a:rect r="r" b="b" t="t" l="l"/>
              <a:pathLst>
                <a:path h="1752723" w="229432">
                  <a:moveTo>
                    <a:pt x="0" y="0"/>
                  </a:moveTo>
                  <a:lnTo>
                    <a:pt x="229432" y="0"/>
                  </a:lnTo>
                  <a:lnTo>
                    <a:pt x="229432" y="1752723"/>
                  </a:lnTo>
                  <a:lnTo>
                    <a:pt x="0" y="1752723"/>
                  </a:lnTo>
                  <a:close/>
                </a:path>
              </a:pathLst>
            </a:custGeom>
            <a:gradFill rotWithShape="true">
              <a:gsLst>
                <a:gs pos="0">
                  <a:srgbClr val="003A89">
                    <a:alpha val="100000"/>
                  </a:srgbClr>
                </a:gs>
                <a:gs pos="100000">
                  <a:srgbClr val="C700FF">
                    <a:alpha val="100000"/>
                  </a:srgbClr>
                </a:gs>
              </a:gsLst>
              <a:lin ang="2700000"/>
            </a:gradFill>
          </p:spPr>
        </p:sp>
        <p:sp>
          <p:nvSpPr>
            <p:cNvPr name="TextBox 4" id="4"/>
            <p:cNvSpPr txBox="true"/>
            <p:nvPr/>
          </p:nvSpPr>
          <p:spPr>
            <a:xfrm>
              <a:off x="0" y="-38100"/>
              <a:ext cx="229432" cy="1790823"/>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6230600" y="0"/>
            <a:ext cx="1028700" cy="1028700"/>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gradFill rotWithShape="true">
              <a:gsLst>
                <a:gs pos="0">
                  <a:srgbClr val="003A89">
                    <a:alpha val="100000"/>
                  </a:srgbClr>
                </a:gs>
                <a:gs pos="100000">
                  <a:srgbClr val="C700FF">
                    <a:alpha val="100000"/>
                  </a:srgbClr>
                </a:gs>
              </a:gsLst>
              <a:lin ang="2700000"/>
            </a:gradFill>
          </p:spPr>
        </p:sp>
        <p:sp>
          <p:nvSpPr>
            <p:cNvPr name="TextBox 7" id="7"/>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1395202" y="7060732"/>
            <a:ext cx="5974530" cy="5974530"/>
          </a:xfrm>
          <a:custGeom>
            <a:avLst/>
            <a:gdLst/>
            <a:ahLst/>
            <a:cxnLst/>
            <a:rect r="r" b="b" t="t" l="l"/>
            <a:pathLst>
              <a:path h="5974530" w="5974530">
                <a:moveTo>
                  <a:pt x="0" y="0"/>
                </a:moveTo>
                <a:lnTo>
                  <a:pt x="5974530" y="0"/>
                </a:lnTo>
                <a:lnTo>
                  <a:pt x="5974530" y="5974530"/>
                </a:lnTo>
                <a:lnTo>
                  <a:pt x="0" y="5974530"/>
                </a:lnTo>
                <a:lnTo>
                  <a:pt x="0" y="0"/>
                </a:lnTo>
                <a:close/>
              </a:path>
            </a:pathLst>
          </a:custGeom>
          <a:blipFill>
            <a:blip r:embed="rId2">
              <a:alphaModFix amt="43999"/>
            </a:blip>
            <a:stretch>
              <a:fillRect l="0" t="0" r="0" b="0"/>
            </a:stretch>
          </a:blipFill>
        </p:spPr>
      </p:sp>
      <p:sp>
        <p:nvSpPr>
          <p:cNvPr name="Freeform 9" id="9"/>
          <p:cNvSpPr/>
          <p:nvPr/>
        </p:nvSpPr>
        <p:spPr>
          <a:xfrm flipH="false" flipV="false" rot="0">
            <a:off x="15879283" y="766647"/>
            <a:ext cx="4817434" cy="4817434"/>
          </a:xfrm>
          <a:custGeom>
            <a:avLst/>
            <a:gdLst/>
            <a:ahLst/>
            <a:cxnLst/>
            <a:rect r="r" b="b" t="t" l="l"/>
            <a:pathLst>
              <a:path h="4817434" w="4817434">
                <a:moveTo>
                  <a:pt x="0" y="0"/>
                </a:moveTo>
                <a:lnTo>
                  <a:pt x="4817434" y="0"/>
                </a:lnTo>
                <a:lnTo>
                  <a:pt x="4817434" y="4817434"/>
                </a:lnTo>
                <a:lnTo>
                  <a:pt x="0" y="4817434"/>
                </a:lnTo>
                <a:lnTo>
                  <a:pt x="0" y="0"/>
                </a:lnTo>
                <a:close/>
              </a:path>
            </a:pathLst>
          </a:custGeom>
          <a:blipFill>
            <a:blip r:embed="rId2">
              <a:alphaModFix amt="43999"/>
            </a:blip>
            <a:stretch>
              <a:fillRect l="0" t="0" r="0" b="0"/>
            </a:stretch>
          </a:blipFill>
        </p:spPr>
      </p:sp>
      <p:sp>
        <p:nvSpPr>
          <p:cNvPr name="Freeform 10" id="10"/>
          <p:cNvSpPr/>
          <p:nvPr/>
        </p:nvSpPr>
        <p:spPr>
          <a:xfrm flipH="false" flipV="false" rot="0">
            <a:off x="3700611" y="-1967240"/>
            <a:ext cx="3504866" cy="3504866"/>
          </a:xfrm>
          <a:custGeom>
            <a:avLst/>
            <a:gdLst/>
            <a:ahLst/>
            <a:cxnLst/>
            <a:rect r="r" b="b" t="t" l="l"/>
            <a:pathLst>
              <a:path h="3504866" w="3504866">
                <a:moveTo>
                  <a:pt x="0" y="0"/>
                </a:moveTo>
                <a:lnTo>
                  <a:pt x="3504866" y="0"/>
                </a:lnTo>
                <a:lnTo>
                  <a:pt x="3504866" y="3504867"/>
                </a:lnTo>
                <a:lnTo>
                  <a:pt x="0" y="3504867"/>
                </a:lnTo>
                <a:lnTo>
                  <a:pt x="0" y="0"/>
                </a:lnTo>
                <a:close/>
              </a:path>
            </a:pathLst>
          </a:custGeom>
          <a:blipFill>
            <a:blip r:embed="rId2">
              <a:alphaModFix amt="43999"/>
            </a:blip>
            <a:stretch>
              <a:fillRect l="0" t="0" r="0" b="0"/>
            </a:stretch>
          </a:blipFill>
        </p:spPr>
      </p:sp>
      <p:sp>
        <p:nvSpPr>
          <p:cNvPr name="Freeform 11" id="11"/>
          <p:cNvSpPr/>
          <p:nvPr/>
        </p:nvSpPr>
        <p:spPr>
          <a:xfrm flipH="false" flipV="false" rot="0">
            <a:off x="1592063" y="2089150"/>
            <a:ext cx="15547048" cy="5748028"/>
          </a:xfrm>
          <a:custGeom>
            <a:avLst/>
            <a:gdLst/>
            <a:ahLst/>
            <a:cxnLst/>
            <a:rect r="r" b="b" t="t" l="l"/>
            <a:pathLst>
              <a:path h="5748028" w="15547048">
                <a:moveTo>
                  <a:pt x="0" y="0"/>
                </a:moveTo>
                <a:lnTo>
                  <a:pt x="15547048" y="0"/>
                </a:lnTo>
                <a:lnTo>
                  <a:pt x="15547048" y="5748029"/>
                </a:lnTo>
                <a:lnTo>
                  <a:pt x="0" y="5748029"/>
                </a:lnTo>
                <a:lnTo>
                  <a:pt x="0" y="0"/>
                </a:lnTo>
                <a:close/>
              </a:path>
            </a:pathLst>
          </a:custGeom>
          <a:blipFill>
            <a:blip r:embed="rId3"/>
            <a:stretch>
              <a:fillRect l="0" t="0" r="0" b="0"/>
            </a:stretch>
          </a:blipFill>
        </p:spPr>
      </p:sp>
      <p:sp>
        <p:nvSpPr>
          <p:cNvPr name="TextBox 12" id="12"/>
          <p:cNvSpPr txBox="true"/>
          <p:nvPr/>
        </p:nvSpPr>
        <p:spPr>
          <a:xfrm rot="0">
            <a:off x="6848529" y="895350"/>
            <a:ext cx="4590943" cy="1193800"/>
          </a:xfrm>
          <a:prstGeom prst="rect">
            <a:avLst/>
          </a:prstGeom>
        </p:spPr>
        <p:txBody>
          <a:bodyPr anchor="t" rtlCol="false" tIns="0" lIns="0" bIns="0" rIns="0">
            <a:spAutoFit/>
          </a:bodyPr>
          <a:lstStyle/>
          <a:p>
            <a:pPr algn="l">
              <a:lnSpc>
                <a:spcPts val="9799"/>
              </a:lnSpc>
              <a:spcBef>
                <a:spcPct val="0"/>
              </a:spcBef>
            </a:pPr>
            <a:r>
              <a:rPr lang="en-US" sz="6999">
                <a:solidFill>
                  <a:srgbClr val="C101FB"/>
                </a:solidFill>
                <a:latin typeface="Bebas Neue Cyrillic"/>
                <a:ea typeface="Bebas Neue Cyrillic"/>
                <a:cs typeface="Bebas Neue Cyrillic"/>
                <a:sym typeface="Bebas Neue Cyrillic"/>
              </a:rPr>
              <a:t>fsm bigliettaio</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19053D">
                <a:alpha val="100000"/>
              </a:srgbClr>
            </a:gs>
            <a:gs pos="100000">
              <a:srgbClr val="0C001E">
                <a:alpha val="100000"/>
              </a:srgbClr>
            </a:gs>
          </a:gsLst>
          <a:lin ang="2700000"/>
        </a:gradFill>
      </p:bgPr>
    </p:bg>
    <p:spTree>
      <p:nvGrpSpPr>
        <p:cNvPr id="1" name=""/>
        <p:cNvGrpSpPr/>
        <p:nvPr/>
      </p:nvGrpSpPr>
      <p:grpSpPr>
        <a:xfrm>
          <a:off x="0" y="0"/>
          <a:ext cx="0" cy="0"/>
          <a:chOff x="0" y="0"/>
          <a:chExt cx="0" cy="0"/>
        </a:xfrm>
      </p:grpSpPr>
      <p:grpSp>
        <p:nvGrpSpPr>
          <p:cNvPr name="Group 2" id="2"/>
          <p:cNvGrpSpPr/>
          <p:nvPr/>
        </p:nvGrpSpPr>
        <p:grpSpPr>
          <a:xfrm rot="0">
            <a:off x="18119337" y="7969812"/>
            <a:ext cx="168663" cy="1288488"/>
            <a:chOff x="0" y="0"/>
            <a:chExt cx="229432" cy="1752723"/>
          </a:xfrm>
        </p:grpSpPr>
        <p:sp>
          <p:nvSpPr>
            <p:cNvPr name="Freeform 3" id="3"/>
            <p:cNvSpPr/>
            <p:nvPr/>
          </p:nvSpPr>
          <p:spPr>
            <a:xfrm flipH="false" flipV="false" rot="0">
              <a:off x="0" y="0"/>
              <a:ext cx="229432" cy="1752723"/>
            </a:xfrm>
            <a:custGeom>
              <a:avLst/>
              <a:gdLst/>
              <a:ahLst/>
              <a:cxnLst/>
              <a:rect r="r" b="b" t="t" l="l"/>
              <a:pathLst>
                <a:path h="1752723" w="229432">
                  <a:moveTo>
                    <a:pt x="0" y="0"/>
                  </a:moveTo>
                  <a:lnTo>
                    <a:pt x="229432" y="0"/>
                  </a:lnTo>
                  <a:lnTo>
                    <a:pt x="229432" y="1752723"/>
                  </a:lnTo>
                  <a:lnTo>
                    <a:pt x="0" y="1752723"/>
                  </a:lnTo>
                  <a:close/>
                </a:path>
              </a:pathLst>
            </a:custGeom>
            <a:gradFill rotWithShape="true">
              <a:gsLst>
                <a:gs pos="0">
                  <a:srgbClr val="003A89">
                    <a:alpha val="100000"/>
                  </a:srgbClr>
                </a:gs>
                <a:gs pos="100000">
                  <a:srgbClr val="C700FF">
                    <a:alpha val="100000"/>
                  </a:srgbClr>
                </a:gs>
              </a:gsLst>
              <a:lin ang="2700000"/>
            </a:gradFill>
          </p:spPr>
        </p:sp>
        <p:sp>
          <p:nvSpPr>
            <p:cNvPr name="TextBox 4" id="4"/>
            <p:cNvSpPr txBox="true"/>
            <p:nvPr/>
          </p:nvSpPr>
          <p:spPr>
            <a:xfrm>
              <a:off x="0" y="-38100"/>
              <a:ext cx="229432" cy="1790823"/>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6230600" y="0"/>
            <a:ext cx="1028700" cy="1028700"/>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gradFill rotWithShape="true">
              <a:gsLst>
                <a:gs pos="0">
                  <a:srgbClr val="003A89">
                    <a:alpha val="100000"/>
                  </a:srgbClr>
                </a:gs>
                <a:gs pos="100000">
                  <a:srgbClr val="C700FF">
                    <a:alpha val="100000"/>
                  </a:srgbClr>
                </a:gs>
              </a:gsLst>
              <a:lin ang="2700000"/>
            </a:gradFill>
          </p:spPr>
        </p:sp>
        <p:sp>
          <p:nvSpPr>
            <p:cNvPr name="TextBox 7" id="7"/>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1395202" y="7060732"/>
            <a:ext cx="5974530" cy="5974530"/>
          </a:xfrm>
          <a:custGeom>
            <a:avLst/>
            <a:gdLst/>
            <a:ahLst/>
            <a:cxnLst/>
            <a:rect r="r" b="b" t="t" l="l"/>
            <a:pathLst>
              <a:path h="5974530" w="5974530">
                <a:moveTo>
                  <a:pt x="0" y="0"/>
                </a:moveTo>
                <a:lnTo>
                  <a:pt x="5974530" y="0"/>
                </a:lnTo>
                <a:lnTo>
                  <a:pt x="5974530" y="5974530"/>
                </a:lnTo>
                <a:lnTo>
                  <a:pt x="0" y="5974530"/>
                </a:lnTo>
                <a:lnTo>
                  <a:pt x="0" y="0"/>
                </a:lnTo>
                <a:close/>
              </a:path>
            </a:pathLst>
          </a:custGeom>
          <a:blipFill>
            <a:blip r:embed="rId2">
              <a:alphaModFix amt="43999"/>
            </a:blip>
            <a:stretch>
              <a:fillRect l="0" t="0" r="0" b="0"/>
            </a:stretch>
          </a:blipFill>
        </p:spPr>
      </p:sp>
      <p:sp>
        <p:nvSpPr>
          <p:cNvPr name="Freeform 9" id="9"/>
          <p:cNvSpPr/>
          <p:nvPr/>
        </p:nvSpPr>
        <p:spPr>
          <a:xfrm flipH="false" flipV="false" rot="0">
            <a:off x="15879283" y="766647"/>
            <a:ext cx="4817434" cy="4817434"/>
          </a:xfrm>
          <a:custGeom>
            <a:avLst/>
            <a:gdLst/>
            <a:ahLst/>
            <a:cxnLst/>
            <a:rect r="r" b="b" t="t" l="l"/>
            <a:pathLst>
              <a:path h="4817434" w="4817434">
                <a:moveTo>
                  <a:pt x="0" y="0"/>
                </a:moveTo>
                <a:lnTo>
                  <a:pt x="4817434" y="0"/>
                </a:lnTo>
                <a:lnTo>
                  <a:pt x="4817434" y="4817434"/>
                </a:lnTo>
                <a:lnTo>
                  <a:pt x="0" y="4817434"/>
                </a:lnTo>
                <a:lnTo>
                  <a:pt x="0" y="0"/>
                </a:lnTo>
                <a:close/>
              </a:path>
            </a:pathLst>
          </a:custGeom>
          <a:blipFill>
            <a:blip r:embed="rId2">
              <a:alphaModFix amt="43999"/>
            </a:blip>
            <a:stretch>
              <a:fillRect l="0" t="0" r="0" b="0"/>
            </a:stretch>
          </a:blipFill>
        </p:spPr>
      </p:sp>
      <p:sp>
        <p:nvSpPr>
          <p:cNvPr name="Freeform 10" id="10"/>
          <p:cNvSpPr/>
          <p:nvPr/>
        </p:nvSpPr>
        <p:spPr>
          <a:xfrm flipH="false" flipV="false" rot="0">
            <a:off x="3700611" y="-1967240"/>
            <a:ext cx="3504866" cy="3504866"/>
          </a:xfrm>
          <a:custGeom>
            <a:avLst/>
            <a:gdLst/>
            <a:ahLst/>
            <a:cxnLst/>
            <a:rect r="r" b="b" t="t" l="l"/>
            <a:pathLst>
              <a:path h="3504866" w="3504866">
                <a:moveTo>
                  <a:pt x="0" y="0"/>
                </a:moveTo>
                <a:lnTo>
                  <a:pt x="3504866" y="0"/>
                </a:lnTo>
                <a:lnTo>
                  <a:pt x="3504866" y="3504867"/>
                </a:lnTo>
                <a:lnTo>
                  <a:pt x="0" y="3504867"/>
                </a:lnTo>
                <a:lnTo>
                  <a:pt x="0" y="0"/>
                </a:lnTo>
                <a:close/>
              </a:path>
            </a:pathLst>
          </a:custGeom>
          <a:blipFill>
            <a:blip r:embed="rId2">
              <a:alphaModFix amt="43999"/>
            </a:blip>
            <a:stretch>
              <a:fillRect l="0" t="0" r="0" b="0"/>
            </a:stretch>
          </a:blipFill>
        </p:spPr>
      </p:sp>
      <p:grpSp>
        <p:nvGrpSpPr>
          <p:cNvPr name="Group 11" id="11"/>
          <p:cNvGrpSpPr/>
          <p:nvPr/>
        </p:nvGrpSpPr>
        <p:grpSpPr>
          <a:xfrm rot="0">
            <a:off x="10095509" y="1637147"/>
            <a:ext cx="6135091" cy="7852916"/>
            <a:chOff x="0" y="0"/>
            <a:chExt cx="635000" cy="812800"/>
          </a:xfrm>
        </p:grpSpPr>
        <p:sp>
          <p:nvSpPr>
            <p:cNvPr name="Freeform 12" id="12"/>
            <p:cNvSpPr/>
            <p:nvPr/>
          </p:nvSpPr>
          <p:spPr>
            <a:xfrm flipH="false" flipV="false" rot="0">
              <a:off x="0" y="0"/>
              <a:ext cx="635000" cy="812800"/>
            </a:xfrm>
            <a:custGeom>
              <a:avLst/>
              <a:gdLst/>
              <a:ahLst/>
              <a:cxnLst/>
              <a:rect r="r" b="b" t="t" l="l"/>
              <a:pathLst>
                <a:path h="812800" w="635000">
                  <a:moveTo>
                    <a:pt x="635000" y="0"/>
                  </a:moveTo>
                  <a:lnTo>
                    <a:pt x="635000" y="698500"/>
                  </a:lnTo>
                  <a:lnTo>
                    <a:pt x="317500" y="812800"/>
                  </a:lnTo>
                  <a:lnTo>
                    <a:pt x="0" y="698500"/>
                  </a:lnTo>
                  <a:lnTo>
                    <a:pt x="0" y="0"/>
                  </a:lnTo>
                  <a:lnTo>
                    <a:pt x="635000" y="0"/>
                  </a:lnTo>
                  <a:close/>
                </a:path>
              </a:pathLst>
            </a:custGeom>
            <a:gradFill rotWithShape="true">
              <a:gsLst>
                <a:gs pos="0">
                  <a:srgbClr val="003A89">
                    <a:alpha val="100000"/>
                  </a:srgbClr>
                </a:gs>
                <a:gs pos="100000">
                  <a:srgbClr val="C700FF">
                    <a:alpha val="100000"/>
                  </a:srgbClr>
                </a:gs>
              </a:gsLst>
              <a:lin ang="2700000"/>
            </a:gradFill>
          </p:spPr>
        </p:sp>
        <p:sp>
          <p:nvSpPr>
            <p:cNvPr name="TextBox 13" id="13"/>
            <p:cNvSpPr txBox="true"/>
            <p:nvPr/>
          </p:nvSpPr>
          <p:spPr>
            <a:xfrm>
              <a:off x="0" y="-38100"/>
              <a:ext cx="635000" cy="736600"/>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10592038" y="2285545"/>
            <a:ext cx="5142033" cy="6581803"/>
            <a:chOff x="0" y="0"/>
            <a:chExt cx="635000" cy="812800"/>
          </a:xfrm>
        </p:grpSpPr>
        <p:sp>
          <p:nvSpPr>
            <p:cNvPr name="Freeform 15" id="15"/>
            <p:cNvSpPr/>
            <p:nvPr/>
          </p:nvSpPr>
          <p:spPr>
            <a:xfrm flipH="false" flipV="false" rot="0">
              <a:off x="0" y="0"/>
              <a:ext cx="635000" cy="812800"/>
            </a:xfrm>
            <a:custGeom>
              <a:avLst/>
              <a:gdLst/>
              <a:ahLst/>
              <a:cxnLst/>
              <a:rect r="r" b="b" t="t" l="l"/>
              <a:pathLst>
                <a:path h="812800" w="635000">
                  <a:moveTo>
                    <a:pt x="635000" y="0"/>
                  </a:moveTo>
                  <a:lnTo>
                    <a:pt x="635000" y="698500"/>
                  </a:lnTo>
                  <a:lnTo>
                    <a:pt x="317500" y="812800"/>
                  </a:lnTo>
                  <a:lnTo>
                    <a:pt x="0" y="698500"/>
                  </a:lnTo>
                  <a:lnTo>
                    <a:pt x="0" y="0"/>
                  </a:lnTo>
                  <a:lnTo>
                    <a:pt x="635000" y="0"/>
                  </a:lnTo>
                  <a:close/>
                </a:path>
              </a:pathLst>
            </a:custGeom>
            <a:blipFill>
              <a:blip r:embed="rId3"/>
              <a:stretch>
                <a:fillRect l="-15832" t="-7725" r="-27620" b="-13613"/>
              </a:stretch>
            </a:blipFill>
          </p:spPr>
        </p:sp>
      </p:grpSp>
      <p:sp>
        <p:nvSpPr>
          <p:cNvPr name="TextBox 16" id="16"/>
          <p:cNvSpPr txBox="true"/>
          <p:nvPr/>
        </p:nvSpPr>
        <p:spPr>
          <a:xfrm rot="0">
            <a:off x="1556720" y="1828136"/>
            <a:ext cx="5941055" cy="1193800"/>
          </a:xfrm>
          <a:prstGeom prst="rect">
            <a:avLst/>
          </a:prstGeom>
        </p:spPr>
        <p:txBody>
          <a:bodyPr anchor="t" rtlCol="false" tIns="0" lIns="0" bIns="0" rIns="0">
            <a:spAutoFit/>
          </a:bodyPr>
          <a:lstStyle/>
          <a:p>
            <a:pPr algn="l">
              <a:lnSpc>
                <a:spcPts val="9799"/>
              </a:lnSpc>
              <a:spcBef>
                <a:spcPct val="0"/>
              </a:spcBef>
            </a:pPr>
            <a:r>
              <a:rPr lang="en-US" sz="6999">
                <a:solidFill>
                  <a:srgbClr val="C101FB"/>
                </a:solidFill>
                <a:latin typeface="Bebas Neue Cyrillic"/>
                <a:ea typeface="Bebas Neue Cyrillic"/>
                <a:cs typeface="Bebas Neue Cyrillic"/>
                <a:sym typeface="Bebas Neue Cyrillic"/>
              </a:rPr>
              <a:t>guida del museo</a:t>
            </a:r>
          </a:p>
        </p:txBody>
      </p:sp>
      <p:sp>
        <p:nvSpPr>
          <p:cNvPr name="TextBox 17" id="17"/>
          <p:cNvSpPr txBox="true"/>
          <p:nvPr/>
        </p:nvSpPr>
        <p:spPr>
          <a:xfrm rot="0">
            <a:off x="2143651" y="4306479"/>
            <a:ext cx="6227981" cy="1461770"/>
          </a:xfrm>
          <a:prstGeom prst="rect">
            <a:avLst/>
          </a:prstGeom>
        </p:spPr>
        <p:txBody>
          <a:bodyPr anchor="t" rtlCol="false" tIns="0" lIns="0" bIns="0" rIns="0">
            <a:spAutoFit/>
          </a:bodyPr>
          <a:lstStyle/>
          <a:p>
            <a:pPr algn="just" marL="367031" indent="-183515" lvl="1">
              <a:lnSpc>
                <a:spcPts val="2380"/>
              </a:lnSpc>
              <a:buFont typeface="Arial"/>
              <a:buChar char="•"/>
            </a:pPr>
            <a:r>
              <a:rPr lang="en-US" sz="1700">
                <a:solidFill>
                  <a:srgbClr val="FFFFFF"/>
                </a:solidFill>
                <a:latin typeface="Open Sans"/>
                <a:ea typeface="Open Sans"/>
                <a:cs typeface="Open Sans"/>
                <a:sym typeface="Open Sans"/>
              </a:rPr>
              <a:t>Fornisce spiegazioni sulle opere e risponde alle domande</a:t>
            </a:r>
          </a:p>
          <a:p>
            <a:pPr algn="just" marL="367031" indent="-183515" lvl="1">
              <a:lnSpc>
                <a:spcPts val="2380"/>
              </a:lnSpc>
              <a:buFont typeface="Arial"/>
              <a:buChar char="•"/>
            </a:pPr>
            <a:r>
              <a:rPr lang="en-US" sz="1700">
                <a:solidFill>
                  <a:srgbClr val="FFFFFF"/>
                </a:solidFill>
                <a:latin typeface="Open Sans"/>
                <a:ea typeface="Open Sans"/>
                <a:cs typeface="Open Sans"/>
                <a:sym typeface="Open Sans"/>
              </a:rPr>
              <a:t>Adattare il percorso in base alle richieste e agli ostacoli</a:t>
            </a:r>
          </a:p>
          <a:p>
            <a:pPr algn="just" marL="367031" indent="-183515" lvl="1">
              <a:lnSpc>
                <a:spcPts val="2380"/>
              </a:lnSpc>
              <a:buFont typeface="Arial"/>
              <a:buChar char="•"/>
            </a:pPr>
            <a:r>
              <a:rPr lang="en-US" sz="1700">
                <a:solidFill>
                  <a:srgbClr val="FFFFFF"/>
                </a:solidFill>
                <a:latin typeface="Open Sans"/>
                <a:ea typeface="Open Sans"/>
                <a:cs typeface="Open Sans"/>
                <a:sym typeface="Open Sans"/>
              </a:rPr>
              <a:t>Evita stanze già visitate e propone percorsi personalizzati</a:t>
            </a:r>
          </a:p>
          <a:p>
            <a:pPr algn="just" marL="367031" indent="-183515" lvl="1">
              <a:lnSpc>
                <a:spcPts val="2380"/>
              </a:lnSpc>
              <a:buFont typeface="Arial"/>
              <a:buChar char="•"/>
            </a:pPr>
            <a:r>
              <a:rPr lang="en-US" sz="1700">
                <a:solidFill>
                  <a:srgbClr val="FFFFFF"/>
                </a:solidFill>
                <a:latin typeface="Open Sans"/>
                <a:ea typeface="Open Sans"/>
                <a:cs typeface="Open Sans"/>
                <a:sym typeface="Open Sans"/>
              </a:rPr>
              <a:t>Monitora in tempo reale le condizioni degli spazi tramite il sistema centrale del museo</a:t>
            </a:r>
          </a:p>
        </p:txBody>
      </p:sp>
      <p:sp>
        <p:nvSpPr>
          <p:cNvPr name="TextBox 18" id="18"/>
          <p:cNvSpPr txBox="true"/>
          <p:nvPr/>
        </p:nvSpPr>
        <p:spPr>
          <a:xfrm rot="0">
            <a:off x="2143651" y="3950204"/>
            <a:ext cx="2729142" cy="297180"/>
          </a:xfrm>
          <a:prstGeom prst="rect">
            <a:avLst/>
          </a:prstGeom>
        </p:spPr>
        <p:txBody>
          <a:bodyPr anchor="t" rtlCol="false" tIns="0" lIns="0" bIns="0" rIns="0">
            <a:spAutoFit/>
          </a:bodyPr>
          <a:lstStyle/>
          <a:p>
            <a:pPr algn="l">
              <a:lnSpc>
                <a:spcPts val="2519"/>
              </a:lnSpc>
              <a:spcBef>
                <a:spcPct val="0"/>
              </a:spcBef>
            </a:pPr>
            <a:r>
              <a:rPr lang="en-US" b="true" sz="1799">
                <a:solidFill>
                  <a:srgbClr val="C101FB"/>
                </a:solidFill>
                <a:latin typeface="Open Sans Bold"/>
                <a:ea typeface="Open Sans Bold"/>
                <a:cs typeface="Open Sans Bold"/>
                <a:sym typeface="Open Sans Bold"/>
              </a:rPr>
              <a:t>Funzioni Principali:</a:t>
            </a:r>
          </a:p>
        </p:txBody>
      </p:sp>
      <p:sp>
        <p:nvSpPr>
          <p:cNvPr name="TextBox 19" id="19"/>
          <p:cNvSpPr txBox="true"/>
          <p:nvPr/>
        </p:nvSpPr>
        <p:spPr>
          <a:xfrm rot="0">
            <a:off x="2143651" y="6558639"/>
            <a:ext cx="6065908" cy="2563495"/>
          </a:xfrm>
          <a:prstGeom prst="rect">
            <a:avLst/>
          </a:prstGeom>
        </p:spPr>
        <p:txBody>
          <a:bodyPr anchor="t" rtlCol="false" tIns="0" lIns="0" bIns="0" rIns="0">
            <a:spAutoFit/>
          </a:bodyPr>
          <a:lstStyle/>
          <a:p>
            <a:pPr algn="just" marL="367029" indent="-183514" lvl="1">
              <a:lnSpc>
                <a:spcPts val="2379"/>
              </a:lnSpc>
              <a:buFont typeface="Arial"/>
              <a:buChar char="•"/>
            </a:pPr>
            <a:r>
              <a:rPr lang="en-US" b="true" sz="1699">
                <a:solidFill>
                  <a:srgbClr val="FFFFFF"/>
                </a:solidFill>
                <a:latin typeface="Open Sans Bold"/>
                <a:ea typeface="Open Sans Bold"/>
                <a:cs typeface="Open Sans Bold"/>
                <a:sym typeface="Open Sans Bold"/>
              </a:rPr>
              <a:t>Bigliettaio Robot:</a:t>
            </a:r>
            <a:r>
              <a:rPr lang="en-US" sz="1699">
                <a:solidFill>
                  <a:srgbClr val="FFFFFF"/>
                </a:solidFill>
                <a:latin typeface="Open Sans"/>
                <a:ea typeface="Open Sans"/>
                <a:cs typeface="Open Sans"/>
                <a:sym typeface="Open Sans"/>
              </a:rPr>
              <a:t> Conduce tour programmati e personalizzabili grazie all’ intelligenza artificiale e ai sensori avanzati. Propone percorsi alternativi in caso di ostacoli e monitora le condizioni degli spazi tramite il sistema centrale del museo.</a:t>
            </a:r>
          </a:p>
          <a:p>
            <a:pPr algn="just" marL="367029" indent="-183514" lvl="1">
              <a:lnSpc>
                <a:spcPts val="2379"/>
              </a:lnSpc>
              <a:buFont typeface="Arial"/>
              <a:buChar char="•"/>
            </a:pPr>
            <a:r>
              <a:rPr lang="en-US" b="true" sz="1699">
                <a:solidFill>
                  <a:srgbClr val="FFFFFF"/>
                </a:solidFill>
                <a:latin typeface="Open Sans Bold"/>
                <a:ea typeface="Open Sans Bold"/>
                <a:cs typeface="Open Sans Bold"/>
                <a:sym typeface="Open Sans Bold"/>
              </a:rPr>
              <a:t>Bigliettaio Umano:</a:t>
            </a:r>
            <a:r>
              <a:rPr lang="en-US" sz="1699">
                <a:solidFill>
                  <a:srgbClr val="FFFFFF"/>
                </a:solidFill>
                <a:latin typeface="Open Sans"/>
                <a:ea typeface="Open Sans"/>
                <a:cs typeface="Open Sans"/>
                <a:sym typeface="Open Sans"/>
              </a:rPr>
              <a:t> Interviene per gestire richieste complesse o risolvere problemi tecnici. Offre supporto aggiuntivo per esigenze specifiche dei visitatori.</a:t>
            </a:r>
          </a:p>
          <a:p>
            <a:pPr algn="l">
              <a:lnSpc>
                <a:spcPts val="1680"/>
              </a:lnSpc>
              <a:spcBef>
                <a:spcPct val="0"/>
              </a:spcBef>
            </a:pPr>
          </a:p>
        </p:txBody>
      </p:sp>
      <p:sp>
        <p:nvSpPr>
          <p:cNvPr name="TextBox 20" id="20"/>
          <p:cNvSpPr txBox="true"/>
          <p:nvPr/>
        </p:nvSpPr>
        <p:spPr>
          <a:xfrm rot="0">
            <a:off x="2143651" y="6202364"/>
            <a:ext cx="4717340" cy="297180"/>
          </a:xfrm>
          <a:prstGeom prst="rect">
            <a:avLst/>
          </a:prstGeom>
        </p:spPr>
        <p:txBody>
          <a:bodyPr anchor="t" rtlCol="false" tIns="0" lIns="0" bIns="0" rIns="0">
            <a:spAutoFit/>
          </a:bodyPr>
          <a:lstStyle/>
          <a:p>
            <a:pPr algn="l">
              <a:lnSpc>
                <a:spcPts val="2519"/>
              </a:lnSpc>
              <a:spcBef>
                <a:spcPct val="0"/>
              </a:spcBef>
            </a:pPr>
            <a:r>
              <a:rPr lang="en-US" b="true" sz="1799">
                <a:solidFill>
                  <a:srgbClr val="C101FB"/>
                </a:solidFill>
                <a:latin typeface="Open Sans Bold"/>
                <a:ea typeface="Open Sans Bold"/>
                <a:cs typeface="Open Sans Bold"/>
                <a:sym typeface="Open Sans Bold"/>
              </a:rPr>
              <a:t>Collaborazione Umano-Robotica:</a:t>
            </a:r>
          </a:p>
        </p:txBody>
      </p:sp>
      <p:sp>
        <p:nvSpPr>
          <p:cNvPr name="TextBox 21" id="21"/>
          <p:cNvSpPr txBox="true"/>
          <p:nvPr/>
        </p:nvSpPr>
        <p:spPr>
          <a:xfrm rot="0">
            <a:off x="1556720" y="2983734"/>
            <a:ext cx="6652839" cy="575945"/>
          </a:xfrm>
          <a:prstGeom prst="rect">
            <a:avLst/>
          </a:prstGeom>
        </p:spPr>
        <p:txBody>
          <a:bodyPr anchor="t" rtlCol="false" tIns="0" lIns="0" bIns="0" rIns="0">
            <a:spAutoFit/>
          </a:bodyPr>
          <a:lstStyle/>
          <a:p>
            <a:pPr algn="just">
              <a:lnSpc>
                <a:spcPts val="2379"/>
              </a:lnSpc>
              <a:spcBef>
                <a:spcPct val="0"/>
              </a:spcBef>
            </a:pPr>
            <a:r>
              <a:rPr lang="en-US" sz="1699">
                <a:solidFill>
                  <a:srgbClr val="FFFFFF"/>
                </a:solidFill>
                <a:latin typeface="Open Sans"/>
                <a:ea typeface="Open Sans"/>
                <a:cs typeface="Open Sans"/>
                <a:sym typeface="Open Sans"/>
              </a:rPr>
              <a:t>La guida del museo, in forma robotica o umana, è il punto di riferimento per i visitatori durante il tour. </a:t>
            </a:r>
          </a:p>
        </p:txBody>
      </p:sp>
      <p:grpSp>
        <p:nvGrpSpPr>
          <p:cNvPr name="Group 22" id="22"/>
          <p:cNvGrpSpPr/>
          <p:nvPr/>
        </p:nvGrpSpPr>
        <p:grpSpPr>
          <a:xfrm rot="0">
            <a:off x="1556720" y="6230939"/>
            <a:ext cx="338875" cy="356275"/>
            <a:chOff x="0" y="0"/>
            <a:chExt cx="406400" cy="427267"/>
          </a:xfrm>
        </p:grpSpPr>
        <p:sp>
          <p:nvSpPr>
            <p:cNvPr name="Freeform 23" id="23"/>
            <p:cNvSpPr/>
            <p:nvPr/>
          </p:nvSpPr>
          <p:spPr>
            <a:xfrm flipH="false" flipV="false" rot="0">
              <a:off x="0" y="0"/>
              <a:ext cx="406400" cy="427267"/>
            </a:xfrm>
            <a:custGeom>
              <a:avLst/>
              <a:gdLst/>
              <a:ahLst/>
              <a:cxnLst/>
              <a:rect r="r" b="b" t="t" l="l"/>
              <a:pathLst>
                <a:path h="427267" w="406400">
                  <a:moveTo>
                    <a:pt x="0" y="0"/>
                  </a:moveTo>
                  <a:lnTo>
                    <a:pt x="406400" y="0"/>
                  </a:lnTo>
                  <a:lnTo>
                    <a:pt x="406400" y="427267"/>
                  </a:lnTo>
                  <a:lnTo>
                    <a:pt x="0" y="427267"/>
                  </a:lnTo>
                  <a:close/>
                </a:path>
              </a:pathLst>
            </a:custGeom>
            <a:gradFill rotWithShape="true">
              <a:gsLst>
                <a:gs pos="0">
                  <a:srgbClr val="003A89">
                    <a:alpha val="100000"/>
                  </a:srgbClr>
                </a:gs>
                <a:gs pos="100000">
                  <a:srgbClr val="C700FF">
                    <a:alpha val="100000"/>
                  </a:srgbClr>
                </a:gs>
              </a:gsLst>
              <a:lin ang="2700000"/>
            </a:gradFill>
          </p:spPr>
        </p:sp>
        <p:sp>
          <p:nvSpPr>
            <p:cNvPr name="TextBox 24" id="24"/>
            <p:cNvSpPr txBox="true"/>
            <p:nvPr/>
          </p:nvSpPr>
          <p:spPr>
            <a:xfrm>
              <a:off x="0" y="-47625"/>
              <a:ext cx="406400" cy="474892"/>
            </a:xfrm>
            <a:prstGeom prst="rect">
              <a:avLst/>
            </a:prstGeom>
          </p:spPr>
          <p:txBody>
            <a:bodyPr anchor="ctr" rtlCol="false" tIns="50800" lIns="50800" bIns="50800" rIns="50800"/>
            <a:lstStyle/>
            <a:p>
              <a:pPr algn="ctr">
                <a:lnSpc>
                  <a:spcPts val="2239"/>
                </a:lnSpc>
              </a:pPr>
            </a:p>
          </p:txBody>
        </p:sp>
      </p:grpSp>
      <p:grpSp>
        <p:nvGrpSpPr>
          <p:cNvPr name="Group 25" id="25"/>
          <p:cNvGrpSpPr/>
          <p:nvPr/>
        </p:nvGrpSpPr>
        <p:grpSpPr>
          <a:xfrm rot="0">
            <a:off x="1556720" y="3989792"/>
            <a:ext cx="338875" cy="356275"/>
            <a:chOff x="0" y="0"/>
            <a:chExt cx="406400" cy="427267"/>
          </a:xfrm>
        </p:grpSpPr>
        <p:sp>
          <p:nvSpPr>
            <p:cNvPr name="Freeform 26" id="26"/>
            <p:cNvSpPr/>
            <p:nvPr/>
          </p:nvSpPr>
          <p:spPr>
            <a:xfrm flipH="false" flipV="false" rot="0">
              <a:off x="0" y="0"/>
              <a:ext cx="406400" cy="427267"/>
            </a:xfrm>
            <a:custGeom>
              <a:avLst/>
              <a:gdLst/>
              <a:ahLst/>
              <a:cxnLst/>
              <a:rect r="r" b="b" t="t" l="l"/>
              <a:pathLst>
                <a:path h="427267" w="406400">
                  <a:moveTo>
                    <a:pt x="0" y="0"/>
                  </a:moveTo>
                  <a:lnTo>
                    <a:pt x="406400" y="0"/>
                  </a:lnTo>
                  <a:lnTo>
                    <a:pt x="406400" y="427267"/>
                  </a:lnTo>
                  <a:lnTo>
                    <a:pt x="0" y="427267"/>
                  </a:lnTo>
                  <a:close/>
                </a:path>
              </a:pathLst>
            </a:custGeom>
            <a:gradFill rotWithShape="true">
              <a:gsLst>
                <a:gs pos="0">
                  <a:srgbClr val="003A89">
                    <a:alpha val="100000"/>
                  </a:srgbClr>
                </a:gs>
                <a:gs pos="100000">
                  <a:srgbClr val="C700FF">
                    <a:alpha val="100000"/>
                  </a:srgbClr>
                </a:gs>
              </a:gsLst>
              <a:lin ang="2700000"/>
            </a:gradFill>
          </p:spPr>
        </p:sp>
        <p:sp>
          <p:nvSpPr>
            <p:cNvPr name="TextBox 27" id="27"/>
            <p:cNvSpPr txBox="true"/>
            <p:nvPr/>
          </p:nvSpPr>
          <p:spPr>
            <a:xfrm>
              <a:off x="0" y="-47625"/>
              <a:ext cx="406400" cy="474892"/>
            </a:xfrm>
            <a:prstGeom prst="rect">
              <a:avLst/>
            </a:prstGeom>
          </p:spPr>
          <p:txBody>
            <a:bodyPr anchor="ctr" rtlCol="false" tIns="50800" lIns="50800" bIns="50800" rIns="50800"/>
            <a:lstStyle/>
            <a:p>
              <a:pPr algn="ctr">
                <a:lnSpc>
                  <a:spcPts val="2239"/>
                </a:lnSpc>
              </a:pPr>
            </a:p>
          </p:txBody>
        </p:sp>
      </p:gr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19053D">
                <a:alpha val="100000"/>
              </a:srgbClr>
            </a:gs>
            <a:gs pos="100000">
              <a:srgbClr val="0C001E">
                <a:alpha val="100000"/>
              </a:srgbClr>
            </a:gs>
          </a:gsLst>
          <a:lin ang="2700000"/>
        </a:gradFill>
      </p:bgPr>
    </p:bg>
    <p:spTree>
      <p:nvGrpSpPr>
        <p:cNvPr id="1" name=""/>
        <p:cNvGrpSpPr/>
        <p:nvPr/>
      </p:nvGrpSpPr>
      <p:grpSpPr>
        <a:xfrm>
          <a:off x="0" y="0"/>
          <a:ext cx="0" cy="0"/>
          <a:chOff x="0" y="0"/>
          <a:chExt cx="0" cy="0"/>
        </a:xfrm>
      </p:grpSpPr>
      <p:grpSp>
        <p:nvGrpSpPr>
          <p:cNvPr name="Group 2" id="2"/>
          <p:cNvGrpSpPr/>
          <p:nvPr/>
        </p:nvGrpSpPr>
        <p:grpSpPr>
          <a:xfrm rot="0">
            <a:off x="18119337" y="7969812"/>
            <a:ext cx="168663" cy="1288488"/>
            <a:chOff x="0" y="0"/>
            <a:chExt cx="229432" cy="1752723"/>
          </a:xfrm>
        </p:grpSpPr>
        <p:sp>
          <p:nvSpPr>
            <p:cNvPr name="Freeform 3" id="3"/>
            <p:cNvSpPr/>
            <p:nvPr/>
          </p:nvSpPr>
          <p:spPr>
            <a:xfrm flipH="false" flipV="false" rot="0">
              <a:off x="0" y="0"/>
              <a:ext cx="229432" cy="1752723"/>
            </a:xfrm>
            <a:custGeom>
              <a:avLst/>
              <a:gdLst/>
              <a:ahLst/>
              <a:cxnLst/>
              <a:rect r="r" b="b" t="t" l="l"/>
              <a:pathLst>
                <a:path h="1752723" w="229432">
                  <a:moveTo>
                    <a:pt x="0" y="0"/>
                  </a:moveTo>
                  <a:lnTo>
                    <a:pt x="229432" y="0"/>
                  </a:lnTo>
                  <a:lnTo>
                    <a:pt x="229432" y="1752723"/>
                  </a:lnTo>
                  <a:lnTo>
                    <a:pt x="0" y="1752723"/>
                  </a:lnTo>
                  <a:close/>
                </a:path>
              </a:pathLst>
            </a:custGeom>
            <a:gradFill rotWithShape="true">
              <a:gsLst>
                <a:gs pos="0">
                  <a:srgbClr val="003A89">
                    <a:alpha val="100000"/>
                  </a:srgbClr>
                </a:gs>
                <a:gs pos="100000">
                  <a:srgbClr val="C700FF">
                    <a:alpha val="100000"/>
                  </a:srgbClr>
                </a:gs>
              </a:gsLst>
              <a:lin ang="2700000"/>
            </a:gradFill>
          </p:spPr>
        </p:sp>
        <p:sp>
          <p:nvSpPr>
            <p:cNvPr name="TextBox 4" id="4"/>
            <p:cNvSpPr txBox="true"/>
            <p:nvPr/>
          </p:nvSpPr>
          <p:spPr>
            <a:xfrm>
              <a:off x="0" y="-38100"/>
              <a:ext cx="229432" cy="1790823"/>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6230600" y="0"/>
            <a:ext cx="1028700" cy="1028700"/>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gradFill rotWithShape="true">
              <a:gsLst>
                <a:gs pos="0">
                  <a:srgbClr val="003A89">
                    <a:alpha val="100000"/>
                  </a:srgbClr>
                </a:gs>
                <a:gs pos="100000">
                  <a:srgbClr val="C700FF">
                    <a:alpha val="100000"/>
                  </a:srgbClr>
                </a:gs>
              </a:gsLst>
              <a:lin ang="2700000"/>
            </a:gradFill>
          </p:spPr>
        </p:sp>
        <p:sp>
          <p:nvSpPr>
            <p:cNvPr name="TextBox 7" id="7"/>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1395202" y="7060732"/>
            <a:ext cx="5974530" cy="5974530"/>
          </a:xfrm>
          <a:custGeom>
            <a:avLst/>
            <a:gdLst/>
            <a:ahLst/>
            <a:cxnLst/>
            <a:rect r="r" b="b" t="t" l="l"/>
            <a:pathLst>
              <a:path h="5974530" w="5974530">
                <a:moveTo>
                  <a:pt x="0" y="0"/>
                </a:moveTo>
                <a:lnTo>
                  <a:pt x="5974530" y="0"/>
                </a:lnTo>
                <a:lnTo>
                  <a:pt x="5974530" y="5974530"/>
                </a:lnTo>
                <a:lnTo>
                  <a:pt x="0" y="5974530"/>
                </a:lnTo>
                <a:lnTo>
                  <a:pt x="0" y="0"/>
                </a:lnTo>
                <a:close/>
              </a:path>
            </a:pathLst>
          </a:custGeom>
          <a:blipFill>
            <a:blip r:embed="rId2">
              <a:alphaModFix amt="43999"/>
            </a:blip>
            <a:stretch>
              <a:fillRect l="0" t="0" r="0" b="0"/>
            </a:stretch>
          </a:blipFill>
        </p:spPr>
      </p:sp>
      <p:sp>
        <p:nvSpPr>
          <p:cNvPr name="Freeform 9" id="9"/>
          <p:cNvSpPr/>
          <p:nvPr/>
        </p:nvSpPr>
        <p:spPr>
          <a:xfrm flipH="false" flipV="false" rot="0">
            <a:off x="15879283" y="766647"/>
            <a:ext cx="4817434" cy="4817434"/>
          </a:xfrm>
          <a:custGeom>
            <a:avLst/>
            <a:gdLst/>
            <a:ahLst/>
            <a:cxnLst/>
            <a:rect r="r" b="b" t="t" l="l"/>
            <a:pathLst>
              <a:path h="4817434" w="4817434">
                <a:moveTo>
                  <a:pt x="0" y="0"/>
                </a:moveTo>
                <a:lnTo>
                  <a:pt x="4817434" y="0"/>
                </a:lnTo>
                <a:lnTo>
                  <a:pt x="4817434" y="4817434"/>
                </a:lnTo>
                <a:lnTo>
                  <a:pt x="0" y="4817434"/>
                </a:lnTo>
                <a:lnTo>
                  <a:pt x="0" y="0"/>
                </a:lnTo>
                <a:close/>
              </a:path>
            </a:pathLst>
          </a:custGeom>
          <a:blipFill>
            <a:blip r:embed="rId2">
              <a:alphaModFix amt="43999"/>
            </a:blip>
            <a:stretch>
              <a:fillRect l="0" t="0" r="0" b="0"/>
            </a:stretch>
          </a:blipFill>
        </p:spPr>
      </p:sp>
      <p:sp>
        <p:nvSpPr>
          <p:cNvPr name="Freeform 10" id="10"/>
          <p:cNvSpPr/>
          <p:nvPr/>
        </p:nvSpPr>
        <p:spPr>
          <a:xfrm flipH="false" flipV="false" rot="0">
            <a:off x="3700611" y="-1967240"/>
            <a:ext cx="3504866" cy="3504866"/>
          </a:xfrm>
          <a:custGeom>
            <a:avLst/>
            <a:gdLst/>
            <a:ahLst/>
            <a:cxnLst/>
            <a:rect r="r" b="b" t="t" l="l"/>
            <a:pathLst>
              <a:path h="3504866" w="3504866">
                <a:moveTo>
                  <a:pt x="0" y="0"/>
                </a:moveTo>
                <a:lnTo>
                  <a:pt x="3504866" y="0"/>
                </a:lnTo>
                <a:lnTo>
                  <a:pt x="3504866" y="3504867"/>
                </a:lnTo>
                <a:lnTo>
                  <a:pt x="0" y="3504867"/>
                </a:lnTo>
                <a:lnTo>
                  <a:pt x="0" y="0"/>
                </a:lnTo>
                <a:close/>
              </a:path>
            </a:pathLst>
          </a:custGeom>
          <a:blipFill>
            <a:blip r:embed="rId2">
              <a:alphaModFix amt="43999"/>
            </a:blip>
            <a:stretch>
              <a:fillRect l="0" t="0" r="0" b="0"/>
            </a:stretch>
          </a:blipFill>
        </p:spPr>
      </p:sp>
      <p:sp>
        <p:nvSpPr>
          <p:cNvPr name="Freeform 11" id="11"/>
          <p:cNvSpPr/>
          <p:nvPr/>
        </p:nvSpPr>
        <p:spPr>
          <a:xfrm flipH="false" flipV="false" rot="0">
            <a:off x="1492717" y="2067852"/>
            <a:ext cx="15302565" cy="6347931"/>
          </a:xfrm>
          <a:custGeom>
            <a:avLst/>
            <a:gdLst/>
            <a:ahLst/>
            <a:cxnLst/>
            <a:rect r="r" b="b" t="t" l="l"/>
            <a:pathLst>
              <a:path h="6347931" w="15302565">
                <a:moveTo>
                  <a:pt x="0" y="0"/>
                </a:moveTo>
                <a:lnTo>
                  <a:pt x="15302566" y="0"/>
                </a:lnTo>
                <a:lnTo>
                  <a:pt x="15302566" y="6347931"/>
                </a:lnTo>
                <a:lnTo>
                  <a:pt x="0" y="6347931"/>
                </a:lnTo>
                <a:lnTo>
                  <a:pt x="0" y="0"/>
                </a:lnTo>
                <a:close/>
              </a:path>
            </a:pathLst>
          </a:custGeom>
          <a:blipFill>
            <a:blip r:embed="rId3"/>
            <a:stretch>
              <a:fillRect l="0" t="0" r="0" b="0"/>
            </a:stretch>
          </a:blipFill>
        </p:spPr>
      </p:sp>
      <p:sp>
        <p:nvSpPr>
          <p:cNvPr name="TextBox 12" id="12"/>
          <p:cNvSpPr txBox="true"/>
          <p:nvPr/>
        </p:nvSpPr>
        <p:spPr>
          <a:xfrm rot="0">
            <a:off x="6068468" y="895350"/>
            <a:ext cx="6151064" cy="1193800"/>
          </a:xfrm>
          <a:prstGeom prst="rect">
            <a:avLst/>
          </a:prstGeom>
        </p:spPr>
        <p:txBody>
          <a:bodyPr anchor="t" rtlCol="false" tIns="0" lIns="0" bIns="0" rIns="0">
            <a:spAutoFit/>
          </a:bodyPr>
          <a:lstStyle/>
          <a:p>
            <a:pPr algn="l">
              <a:lnSpc>
                <a:spcPts val="9799"/>
              </a:lnSpc>
              <a:spcBef>
                <a:spcPct val="0"/>
              </a:spcBef>
            </a:pPr>
            <a:r>
              <a:rPr lang="en-US" sz="6999">
                <a:solidFill>
                  <a:srgbClr val="C101FB"/>
                </a:solidFill>
                <a:latin typeface="Bebas Neue Cyrillic"/>
                <a:ea typeface="Bebas Neue Cyrillic"/>
                <a:cs typeface="Bebas Neue Cyrillic"/>
                <a:sym typeface="Bebas Neue Cyrillic"/>
              </a:rPr>
              <a:t>Fsm guida del museo</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19053D">
                <a:alpha val="100000"/>
              </a:srgbClr>
            </a:gs>
            <a:gs pos="100000">
              <a:srgbClr val="0C001E">
                <a:alpha val="100000"/>
              </a:srgbClr>
            </a:gs>
          </a:gsLst>
          <a:lin ang="2700000"/>
        </a:gradFill>
      </p:bgPr>
    </p:bg>
    <p:spTree>
      <p:nvGrpSpPr>
        <p:cNvPr id="1" name=""/>
        <p:cNvGrpSpPr/>
        <p:nvPr/>
      </p:nvGrpSpPr>
      <p:grpSpPr>
        <a:xfrm>
          <a:off x="0" y="0"/>
          <a:ext cx="0" cy="0"/>
          <a:chOff x="0" y="0"/>
          <a:chExt cx="0" cy="0"/>
        </a:xfrm>
      </p:grpSpPr>
      <p:grpSp>
        <p:nvGrpSpPr>
          <p:cNvPr name="Group 2" id="2"/>
          <p:cNvGrpSpPr/>
          <p:nvPr/>
        </p:nvGrpSpPr>
        <p:grpSpPr>
          <a:xfrm rot="0">
            <a:off x="18119337" y="7969812"/>
            <a:ext cx="168663" cy="1288488"/>
            <a:chOff x="0" y="0"/>
            <a:chExt cx="229432" cy="1752723"/>
          </a:xfrm>
        </p:grpSpPr>
        <p:sp>
          <p:nvSpPr>
            <p:cNvPr name="Freeform 3" id="3"/>
            <p:cNvSpPr/>
            <p:nvPr/>
          </p:nvSpPr>
          <p:spPr>
            <a:xfrm flipH="false" flipV="false" rot="0">
              <a:off x="0" y="0"/>
              <a:ext cx="229432" cy="1752723"/>
            </a:xfrm>
            <a:custGeom>
              <a:avLst/>
              <a:gdLst/>
              <a:ahLst/>
              <a:cxnLst/>
              <a:rect r="r" b="b" t="t" l="l"/>
              <a:pathLst>
                <a:path h="1752723" w="229432">
                  <a:moveTo>
                    <a:pt x="0" y="0"/>
                  </a:moveTo>
                  <a:lnTo>
                    <a:pt x="229432" y="0"/>
                  </a:lnTo>
                  <a:lnTo>
                    <a:pt x="229432" y="1752723"/>
                  </a:lnTo>
                  <a:lnTo>
                    <a:pt x="0" y="1752723"/>
                  </a:lnTo>
                  <a:close/>
                </a:path>
              </a:pathLst>
            </a:custGeom>
            <a:gradFill rotWithShape="true">
              <a:gsLst>
                <a:gs pos="0">
                  <a:srgbClr val="003A89">
                    <a:alpha val="100000"/>
                  </a:srgbClr>
                </a:gs>
                <a:gs pos="100000">
                  <a:srgbClr val="C700FF">
                    <a:alpha val="100000"/>
                  </a:srgbClr>
                </a:gs>
              </a:gsLst>
              <a:lin ang="2700000"/>
            </a:gradFill>
          </p:spPr>
        </p:sp>
        <p:sp>
          <p:nvSpPr>
            <p:cNvPr name="TextBox 4" id="4"/>
            <p:cNvSpPr txBox="true"/>
            <p:nvPr/>
          </p:nvSpPr>
          <p:spPr>
            <a:xfrm>
              <a:off x="0" y="-38100"/>
              <a:ext cx="229432" cy="1790823"/>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15879283" y="766647"/>
            <a:ext cx="4817434" cy="4817434"/>
          </a:xfrm>
          <a:custGeom>
            <a:avLst/>
            <a:gdLst/>
            <a:ahLst/>
            <a:cxnLst/>
            <a:rect r="r" b="b" t="t" l="l"/>
            <a:pathLst>
              <a:path h="4817434" w="4817434">
                <a:moveTo>
                  <a:pt x="0" y="0"/>
                </a:moveTo>
                <a:lnTo>
                  <a:pt x="4817434" y="0"/>
                </a:lnTo>
                <a:lnTo>
                  <a:pt x="4817434" y="4817434"/>
                </a:lnTo>
                <a:lnTo>
                  <a:pt x="0" y="4817434"/>
                </a:lnTo>
                <a:lnTo>
                  <a:pt x="0" y="0"/>
                </a:lnTo>
                <a:close/>
              </a:path>
            </a:pathLst>
          </a:custGeom>
          <a:blipFill>
            <a:blip r:embed="rId2">
              <a:alphaModFix amt="43999"/>
            </a:blip>
            <a:stretch>
              <a:fillRect l="0" t="0" r="0" b="0"/>
            </a:stretch>
          </a:blipFill>
        </p:spPr>
      </p:sp>
      <p:grpSp>
        <p:nvGrpSpPr>
          <p:cNvPr name="Group 6" id="6"/>
          <p:cNvGrpSpPr/>
          <p:nvPr/>
        </p:nvGrpSpPr>
        <p:grpSpPr>
          <a:xfrm rot="0">
            <a:off x="16230600" y="0"/>
            <a:ext cx="1028700" cy="1028700"/>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gradFill rotWithShape="true">
              <a:gsLst>
                <a:gs pos="0">
                  <a:srgbClr val="003A89">
                    <a:alpha val="100000"/>
                  </a:srgbClr>
                </a:gs>
                <a:gs pos="100000">
                  <a:srgbClr val="C700FF">
                    <a:alpha val="100000"/>
                  </a:srgbClr>
                </a:gs>
              </a:gsLst>
              <a:lin ang="2700000"/>
            </a:gradFill>
          </p:spPr>
        </p:sp>
        <p:sp>
          <p:nvSpPr>
            <p:cNvPr name="TextBox 8" id="8"/>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Freeform 9" id="9"/>
          <p:cNvSpPr/>
          <p:nvPr/>
        </p:nvSpPr>
        <p:spPr>
          <a:xfrm flipH="false" flipV="false" rot="0">
            <a:off x="-1395202" y="7060732"/>
            <a:ext cx="5974530" cy="5974530"/>
          </a:xfrm>
          <a:custGeom>
            <a:avLst/>
            <a:gdLst/>
            <a:ahLst/>
            <a:cxnLst/>
            <a:rect r="r" b="b" t="t" l="l"/>
            <a:pathLst>
              <a:path h="5974530" w="5974530">
                <a:moveTo>
                  <a:pt x="0" y="0"/>
                </a:moveTo>
                <a:lnTo>
                  <a:pt x="5974530" y="0"/>
                </a:lnTo>
                <a:lnTo>
                  <a:pt x="5974530" y="5974530"/>
                </a:lnTo>
                <a:lnTo>
                  <a:pt x="0" y="5974530"/>
                </a:lnTo>
                <a:lnTo>
                  <a:pt x="0" y="0"/>
                </a:lnTo>
                <a:close/>
              </a:path>
            </a:pathLst>
          </a:custGeom>
          <a:blipFill>
            <a:blip r:embed="rId2">
              <a:alphaModFix amt="43999"/>
            </a:blip>
            <a:stretch>
              <a:fillRect l="0" t="0" r="0" b="0"/>
            </a:stretch>
          </a:blipFill>
        </p:spPr>
      </p:sp>
      <p:grpSp>
        <p:nvGrpSpPr>
          <p:cNvPr name="Group 10" id="10"/>
          <p:cNvGrpSpPr/>
          <p:nvPr/>
        </p:nvGrpSpPr>
        <p:grpSpPr>
          <a:xfrm rot="0">
            <a:off x="-69684" y="4229100"/>
            <a:ext cx="18427367" cy="1028700"/>
            <a:chOff x="0" y="0"/>
            <a:chExt cx="14559895" cy="812800"/>
          </a:xfrm>
        </p:grpSpPr>
        <p:sp>
          <p:nvSpPr>
            <p:cNvPr name="Freeform 11" id="11"/>
            <p:cNvSpPr/>
            <p:nvPr/>
          </p:nvSpPr>
          <p:spPr>
            <a:xfrm flipH="false" flipV="false" rot="0">
              <a:off x="0" y="0"/>
              <a:ext cx="14559896" cy="812800"/>
            </a:xfrm>
            <a:custGeom>
              <a:avLst/>
              <a:gdLst/>
              <a:ahLst/>
              <a:cxnLst/>
              <a:rect r="r" b="b" t="t" l="l"/>
              <a:pathLst>
                <a:path h="812800" w="14559896">
                  <a:moveTo>
                    <a:pt x="0" y="0"/>
                  </a:moveTo>
                  <a:lnTo>
                    <a:pt x="14559896" y="0"/>
                  </a:lnTo>
                  <a:lnTo>
                    <a:pt x="14559896" y="812800"/>
                  </a:lnTo>
                  <a:lnTo>
                    <a:pt x="0" y="812800"/>
                  </a:lnTo>
                  <a:close/>
                </a:path>
              </a:pathLst>
            </a:custGeom>
            <a:gradFill rotWithShape="true">
              <a:gsLst>
                <a:gs pos="0">
                  <a:srgbClr val="003A89">
                    <a:alpha val="100000"/>
                  </a:srgbClr>
                </a:gs>
                <a:gs pos="100000">
                  <a:srgbClr val="C700FF">
                    <a:alpha val="100000"/>
                  </a:srgbClr>
                </a:gs>
              </a:gsLst>
              <a:lin ang="2700000"/>
            </a:gradFill>
          </p:spPr>
        </p:sp>
        <p:sp>
          <p:nvSpPr>
            <p:cNvPr name="TextBox 12" id="12"/>
            <p:cNvSpPr txBox="true"/>
            <p:nvPr/>
          </p:nvSpPr>
          <p:spPr>
            <a:xfrm>
              <a:off x="0" y="-38100"/>
              <a:ext cx="14559895" cy="850900"/>
            </a:xfrm>
            <a:prstGeom prst="rect">
              <a:avLst/>
            </a:prstGeom>
          </p:spPr>
          <p:txBody>
            <a:bodyPr anchor="ctr" rtlCol="false" tIns="50800" lIns="50800" bIns="50800" rIns="50800"/>
            <a:lstStyle/>
            <a:p>
              <a:pPr algn="ctr">
                <a:lnSpc>
                  <a:spcPts val="2659"/>
                </a:lnSpc>
              </a:pPr>
            </a:p>
          </p:txBody>
        </p:sp>
      </p:grpSp>
      <p:sp>
        <p:nvSpPr>
          <p:cNvPr name="Freeform 13" id="13"/>
          <p:cNvSpPr/>
          <p:nvPr/>
        </p:nvSpPr>
        <p:spPr>
          <a:xfrm flipH="false" flipV="false" rot="0">
            <a:off x="3700611" y="-1967240"/>
            <a:ext cx="3504866" cy="3504866"/>
          </a:xfrm>
          <a:custGeom>
            <a:avLst/>
            <a:gdLst/>
            <a:ahLst/>
            <a:cxnLst/>
            <a:rect r="r" b="b" t="t" l="l"/>
            <a:pathLst>
              <a:path h="3504866" w="3504866">
                <a:moveTo>
                  <a:pt x="0" y="0"/>
                </a:moveTo>
                <a:lnTo>
                  <a:pt x="3504866" y="0"/>
                </a:lnTo>
                <a:lnTo>
                  <a:pt x="3504866" y="3504867"/>
                </a:lnTo>
                <a:lnTo>
                  <a:pt x="0" y="3504867"/>
                </a:lnTo>
                <a:lnTo>
                  <a:pt x="0" y="0"/>
                </a:lnTo>
                <a:close/>
              </a:path>
            </a:pathLst>
          </a:custGeom>
          <a:blipFill>
            <a:blip r:embed="rId2">
              <a:alphaModFix amt="43999"/>
            </a:blip>
            <a:stretch>
              <a:fillRect l="0" t="0" r="0" b="0"/>
            </a:stretch>
          </a:blipFill>
        </p:spPr>
      </p:sp>
      <p:grpSp>
        <p:nvGrpSpPr>
          <p:cNvPr name="Group 14" id="14"/>
          <p:cNvGrpSpPr/>
          <p:nvPr/>
        </p:nvGrpSpPr>
        <p:grpSpPr>
          <a:xfrm rot="0">
            <a:off x="145437" y="3290602"/>
            <a:ext cx="4782974" cy="2905696"/>
            <a:chOff x="0" y="0"/>
            <a:chExt cx="9911092" cy="6021070"/>
          </a:xfrm>
        </p:grpSpPr>
        <p:sp>
          <p:nvSpPr>
            <p:cNvPr name="Freeform 15" id="15"/>
            <p:cNvSpPr/>
            <p:nvPr/>
          </p:nvSpPr>
          <p:spPr>
            <a:xfrm flipH="false" flipV="false" rot="0">
              <a:off x="0" y="0"/>
              <a:ext cx="9911093" cy="6021070"/>
            </a:xfrm>
            <a:custGeom>
              <a:avLst/>
              <a:gdLst/>
              <a:ahLst/>
              <a:cxnLst/>
              <a:rect r="r" b="b" t="t" l="l"/>
              <a:pathLst>
                <a:path h="6021070" w="9911093">
                  <a:moveTo>
                    <a:pt x="0" y="6021070"/>
                  </a:moveTo>
                  <a:lnTo>
                    <a:pt x="1151715" y="0"/>
                  </a:lnTo>
                  <a:lnTo>
                    <a:pt x="9911093" y="0"/>
                  </a:lnTo>
                  <a:lnTo>
                    <a:pt x="8759377" y="6021070"/>
                  </a:lnTo>
                  <a:close/>
                </a:path>
              </a:pathLst>
            </a:custGeom>
            <a:blipFill>
              <a:blip r:embed="rId3"/>
              <a:stretch>
                <a:fillRect l="0" t="-35904" r="0" b="-141609"/>
              </a:stretch>
            </a:blipFill>
          </p:spPr>
        </p:sp>
      </p:grpSp>
      <p:grpSp>
        <p:nvGrpSpPr>
          <p:cNvPr name="Group 16" id="16"/>
          <p:cNvGrpSpPr/>
          <p:nvPr/>
        </p:nvGrpSpPr>
        <p:grpSpPr>
          <a:xfrm rot="0">
            <a:off x="4579328" y="3290602"/>
            <a:ext cx="4782974" cy="2905696"/>
            <a:chOff x="0" y="0"/>
            <a:chExt cx="9911092" cy="6021070"/>
          </a:xfrm>
        </p:grpSpPr>
        <p:sp>
          <p:nvSpPr>
            <p:cNvPr name="Freeform 17" id="17"/>
            <p:cNvSpPr/>
            <p:nvPr/>
          </p:nvSpPr>
          <p:spPr>
            <a:xfrm flipH="false" flipV="false" rot="0">
              <a:off x="0" y="0"/>
              <a:ext cx="9911093" cy="6021070"/>
            </a:xfrm>
            <a:custGeom>
              <a:avLst/>
              <a:gdLst/>
              <a:ahLst/>
              <a:cxnLst/>
              <a:rect r="r" b="b" t="t" l="l"/>
              <a:pathLst>
                <a:path h="6021070" w="9911093">
                  <a:moveTo>
                    <a:pt x="0" y="6021070"/>
                  </a:moveTo>
                  <a:lnTo>
                    <a:pt x="1151715" y="0"/>
                  </a:lnTo>
                  <a:lnTo>
                    <a:pt x="9911093" y="0"/>
                  </a:lnTo>
                  <a:lnTo>
                    <a:pt x="8759377" y="6021070"/>
                  </a:lnTo>
                  <a:close/>
                </a:path>
              </a:pathLst>
            </a:custGeom>
            <a:blipFill>
              <a:blip r:embed="rId4"/>
              <a:stretch>
                <a:fillRect l="0" t="-25647" r="0" b="-166588"/>
              </a:stretch>
            </a:blipFill>
          </p:spPr>
        </p:sp>
      </p:grpSp>
      <p:grpSp>
        <p:nvGrpSpPr>
          <p:cNvPr name="Group 18" id="18"/>
          <p:cNvGrpSpPr/>
          <p:nvPr/>
        </p:nvGrpSpPr>
        <p:grpSpPr>
          <a:xfrm rot="0">
            <a:off x="8980731" y="3290602"/>
            <a:ext cx="4782974" cy="2905696"/>
            <a:chOff x="0" y="0"/>
            <a:chExt cx="9911092" cy="6021070"/>
          </a:xfrm>
        </p:grpSpPr>
        <p:sp>
          <p:nvSpPr>
            <p:cNvPr name="Freeform 19" id="19"/>
            <p:cNvSpPr/>
            <p:nvPr/>
          </p:nvSpPr>
          <p:spPr>
            <a:xfrm flipH="false" flipV="false" rot="0">
              <a:off x="0" y="0"/>
              <a:ext cx="9911093" cy="6021070"/>
            </a:xfrm>
            <a:custGeom>
              <a:avLst/>
              <a:gdLst/>
              <a:ahLst/>
              <a:cxnLst/>
              <a:rect r="r" b="b" t="t" l="l"/>
              <a:pathLst>
                <a:path h="6021070" w="9911093">
                  <a:moveTo>
                    <a:pt x="0" y="6021070"/>
                  </a:moveTo>
                  <a:lnTo>
                    <a:pt x="1151715" y="0"/>
                  </a:lnTo>
                  <a:lnTo>
                    <a:pt x="9911093" y="0"/>
                  </a:lnTo>
                  <a:lnTo>
                    <a:pt x="8759377" y="6021070"/>
                  </a:lnTo>
                  <a:close/>
                </a:path>
              </a:pathLst>
            </a:custGeom>
            <a:blipFill>
              <a:blip r:embed="rId5"/>
              <a:stretch>
                <a:fillRect l="0" t="-20586" r="0" b="-196763"/>
              </a:stretch>
            </a:blipFill>
          </p:spPr>
        </p:sp>
      </p:grpSp>
      <p:grpSp>
        <p:nvGrpSpPr>
          <p:cNvPr name="Group 20" id="20"/>
          <p:cNvGrpSpPr/>
          <p:nvPr/>
        </p:nvGrpSpPr>
        <p:grpSpPr>
          <a:xfrm rot="0">
            <a:off x="13420694" y="3290602"/>
            <a:ext cx="4782974" cy="2905696"/>
            <a:chOff x="0" y="0"/>
            <a:chExt cx="9911092" cy="6021070"/>
          </a:xfrm>
        </p:grpSpPr>
        <p:sp>
          <p:nvSpPr>
            <p:cNvPr name="Freeform 21" id="21"/>
            <p:cNvSpPr/>
            <p:nvPr/>
          </p:nvSpPr>
          <p:spPr>
            <a:xfrm flipH="false" flipV="false" rot="0">
              <a:off x="0" y="0"/>
              <a:ext cx="9911093" cy="6021070"/>
            </a:xfrm>
            <a:custGeom>
              <a:avLst/>
              <a:gdLst/>
              <a:ahLst/>
              <a:cxnLst/>
              <a:rect r="r" b="b" t="t" l="l"/>
              <a:pathLst>
                <a:path h="6021070" w="9911093">
                  <a:moveTo>
                    <a:pt x="0" y="6021070"/>
                  </a:moveTo>
                  <a:lnTo>
                    <a:pt x="1151715" y="0"/>
                  </a:lnTo>
                  <a:lnTo>
                    <a:pt x="9911093" y="0"/>
                  </a:lnTo>
                  <a:lnTo>
                    <a:pt x="8759377" y="6021070"/>
                  </a:lnTo>
                  <a:close/>
                </a:path>
              </a:pathLst>
            </a:custGeom>
            <a:blipFill>
              <a:blip r:embed="rId6"/>
              <a:stretch>
                <a:fillRect l="0" t="-35124" r="0" b="-164320"/>
              </a:stretch>
            </a:blipFill>
          </p:spPr>
        </p:sp>
      </p:grpSp>
      <p:sp>
        <p:nvSpPr>
          <p:cNvPr name="TextBox 22" id="22"/>
          <p:cNvSpPr txBox="true"/>
          <p:nvPr/>
        </p:nvSpPr>
        <p:spPr>
          <a:xfrm rot="0">
            <a:off x="5196763" y="1579759"/>
            <a:ext cx="7894475" cy="1193800"/>
          </a:xfrm>
          <a:prstGeom prst="rect">
            <a:avLst/>
          </a:prstGeom>
        </p:spPr>
        <p:txBody>
          <a:bodyPr anchor="t" rtlCol="false" tIns="0" lIns="0" bIns="0" rIns="0">
            <a:spAutoFit/>
          </a:bodyPr>
          <a:lstStyle/>
          <a:p>
            <a:pPr algn="ctr">
              <a:lnSpc>
                <a:spcPts val="9799"/>
              </a:lnSpc>
              <a:spcBef>
                <a:spcPct val="0"/>
              </a:spcBef>
            </a:pPr>
            <a:r>
              <a:rPr lang="en-US" sz="6999">
                <a:solidFill>
                  <a:srgbClr val="C101FB"/>
                </a:solidFill>
                <a:latin typeface="Bebas Neue Cyrillic"/>
                <a:ea typeface="Bebas Neue Cyrillic"/>
                <a:cs typeface="Bebas Neue Cyrillic"/>
                <a:sym typeface="Bebas Neue Cyrillic"/>
              </a:rPr>
              <a:t>Visitatori</a:t>
            </a:r>
          </a:p>
        </p:txBody>
      </p:sp>
      <p:sp>
        <p:nvSpPr>
          <p:cNvPr name="TextBox 23" id="23"/>
          <p:cNvSpPr txBox="true"/>
          <p:nvPr/>
        </p:nvSpPr>
        <p:spPr>
          <a:xfrm rot="0">
            <a:off x="2886627" y="7032157"/>
            <a:ext cx="12514745" cy="1554480"/>
          </a:xfrm>
          <a:prstGeom prst="rect">
            <a:avLst/>
          </a:prstGeom>
        </p:spPr>
        <p:txBody>
          <a:bodyPr anchor="t" rtlCol="false" tIns="0" lIns="0" bIns="0" rIns="0">
            <a:spAutoFit/>
          </a:bodyPr>
          <a:lstStyle/>
          <a:p>
            <a:pPr algn="just">
              <a:lnSpc>
                <a:spcPts val="2519"/>
              </a:lnSpc>
              <a:spcBef>
                <a:spcPct val="0"/>
              </a:spcBef>
            </a:pPr>
            <a:r>
              <a:rPr lang="en-US" sz="1799">
                <a:solidFill>
                  <a:srgbClr val="FFFFFF"/>
                </a:solidFill>
                <a:latin typeface="Open Sans"/>
                <a:ea typeface="Open Sans"/>
                <a:cs typeface="Open Sans"/>
                <a:sym typeface="Open Sans"/>
              </a:rPr>
              <a:t>I visitatori sono, insieme alla guida, gli agenti principali del museo. Interagiscono attivamente con l'ambiente per un'esperienza dinamica e coinvolgente. Durante la visita possono comprare i biglietti dal bigliettaio, scegliendo tra tour guidati o visite libere, e successivamente interagiscono con la guida per approfondire la conoscenza delle opere ponendole delle domande. Nella stanza interattiva, partecipano direttamente alle installazioni, rendendo l’esperienza immersiva e stimolante.</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19053D">
                <a:alpha val="100000"/>
              </a:srgbClr>
            </a:gs>
            <a:gs pos="100000">
              <a:srgbClr val="0C001E">
                <a:alpha val="100000"/>
              </a:srgbClr>
            </a:gs>
          </a:gsLst>
          <a:lin ang="2700000"/>
        </a:gradFill>
      </p:bgPr>
    </p:bg>
    <p:spTree>
      <p:nvGrpSpPr>
        <p:cNvPr id="1" name=""/>
        <p:cNvGrpSpPr/>
        <p:nvPr/>
      </p:nvGrpSpPr>
      <p:grpSpPr>
        <a:xfrm>
          <a:off x="0" y="0"/>
          <a:ext cx="0" cy="0"/>
          <a:chOff x="0" y="0"/>
          <a:chExt cx="0" cy="0"/>
        </a:xfrm>
      </p:grpSpPr>
      <p:grpSp>
        <p:nvGrpSpPr>
          <p:cNvPr name="Group 2" id="2"/>
          <p:cNvGrpSpPr/>
          <p:nvPr/>
        </p:nvGrpSpPr>
        <p:grpSpPr>
          <a:xfrm rot="0">
            <a:off x="18119337" y="7969812"/>
            <a:ext cx="168663" cy="1288488"/>
            <a:chOff x="0" y="0"/>
            <a:chExt cx="229432" cy="1752723"/>
          </a:xfrm>
        </p:grpSpPr>
        <p:sp>
          <p:nvSpPr>
            <p:cNvPr name="Freeform 3" id="3"/>
            <p:cNvSpPr/>
            <p:nvPr/>
          </p:nvSpPr>
          <p:spPr>
            <a:xfrm flipH="false" flipV="false" rot="0">
              <a:off x="0" y="0"/>
              <a:ext cx="229432" cy="1752723"/>
            </a:xfrm>
            <a:custGeom>
              <a:avLst/>
              <a:gdLst/>
              <a:ahLst/>
              <a:cxnLst/>
              <a:rect r="r" b="b" t="t" l="l"/>
              <a:pathLst>
                <a:path h="1752723" w="229432">
                  <a:moveTo>
                    <a:pt x="0" y="0"/>
                  </a:moveTo>
                  <a:lnTo>
                    <a:pt x="229432" y="0"/>
                  </a:lnTo>
                  <a:lnTo>
                    <a:pt x="229432" y="1752723"/>
                  </a:lnTo>
                  <a:lnTo>
                    <a:pt x="0" y="1752723"/>
                  </a:lnTo>
                  <a:close/>
                </a:path>
              </a:pathLst>
            </a:custGeom>
            <a:gradFill rotWithShape="true">
              <a:gsLst>
                <a:gs pos="0">
                  <a:srgbClr val="003A89">
                    <a:alpha val="100000"/>
                  </a:srgbClr>
                </a:gs>
                <a:gs pos="100000">
                  <a:srgbClr val="C700FF">
                    <a:alpha val="100000"/>
                  </a:srgbClr>
                </a:gs>
              </a:gsLst>
              <a:lin ang="2700000"/>
            </a:gradFill>
          </p:spPr>
        </p:sp>
        <p:sp>
          <p:nvSpPr>
            <p:cNvPr name="TextBox 4" id="4"/>
            <p:cNvSpPr txBox="true"/>
            <p:nvPr/>
          </p:nvSpPr>
          <p:spPr>
            <a:xfrm>
              <a:off x="0" y="-38100"/>
              <a:ext cx="229432" cy="1790823"/>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6230600" y="0"/>
            <a:ext cx="1028700" cy="1028700"/>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gradFill rotWithShape="true">
              <a:gsLst>
                <a:gs pos="0">
                  <a:srgbClr val="003A89">
                    <a:alpha val="100000"/>
                  </a:srgbClr>
                </a:gs>
                <a:gs pos="100000">
                  <a:srgbClr val="C700FF">
                    <a:alpha val="100000"/>
                  </a:srgbClr>
                </a:gs>
              </a:gsLst>
              <a:lin ang="2700000"/>
            </a:gradFill>
          </p:spPr>
        </p:sp>
        <p:sp>
          <p:nvSpPr>
            <p:cNvPr name="TextBox 7" id="7"/>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1395202" y="7060732"/>
            <a:ext cx="5974530" cy="5974530"/>
          </a:xfrm>
          <a:custGeom>
            <a:avLst/>
            <a:gdLst/>
            <a:ahLst/>
            <a:cxnLst/>
            <a:rect r="r" b="b" t="t" l="l"/>
            <a:pathLst>
              <a:path h="5974530" w="5974530">
                <a:moveTo>
                  <a:pt x="0" y="0"/>
                </a:moveTo>
                <a:lnTo>
                  <a:pt x="5974530" y="0"/>
                </a:lnTo>
                <a:lnTo>
                  <a:pt x="5974530" y="5974530"/>
                </a:lnTo>
                <a:lnTo>
                  <a:pt x="0" y="5974530"/>
                </a:lnTo>
                <a:lnTo>
                  <a:pt x="0" y="0"/>
                </a:lnTo>
                <a:close/>
              </a:path>
            </a:pathLst>
          </a:custGeom>
          <a:blipFill>
            <a:blip r:embed="rId2">
              <a:alphaModFix amt="43999"/>
            </a:blip>
            <a:stretch>
              <a:fillRect l="0" t="0" r="0" b="0"/>
            </a:stretch>
          </a:blipFill>
        </p:spPr>
      </p:sp>
      <p:sp>
        <p:nvSpPr>
          <p:cNvPr name="Freeform 9" id="9"/>
          <p:cNvSpPr/>
          <p:nvPr/>
        </p:nvSpPr>
        <p:spPr>
          <a:xfrm flipH="false" flipV="false" rot="0">
            <a:off x="15879283" y="766647"/>
            <a:ext cx="4817434" cy="4817434"/>
          </a:xfrm>
          <a:custGeom>
            <a:avLst/>
            <a:gdLst/>
            <a:ahLst/>
            <a:cxnLst/>
            <a:rect r="r" b="b" t="t" l="l"/>
            <a:pathLst>
              <a:path h="4817434" w="4817434">
                <a:moveTo>
                  <a:pt x="0" y="0"/>
                </a:moveTo>
                <a:lnTo>
                  <a:pt x="4817434" y="0"/>
                </a:lnTo>
                <a:lnTo>
                  <a:pt x="4817434" y="4817434"/>
                </a:lnTo>
                <a:lnTo>
                  <a:pt x="0" y="4817434"/>
                </a:lnTo>
                <a:lnTo>
                  <a:pt x="0" y="0"/>
                </a:lnTo>
                <a:close/>
              </a:path>
            </a:pathLst>
          </a:custGeom>
          <a:blipFill>
            <a:blip r:embed="rId2">
              <a:alphaModFix amt="43999"/>
            </a:blip>
            <a:stretch>
              <a:fillRect l="0" t="0" r="0" b="0"/>
            </a:stretch>
          </a:blipFill>
        </p:spPr>
      </p:sp>
      <p:sp>
        <p:nvSpPr>
          <p:cNvPr name="Freeform 10" id="10"/>
          <p:cNvSpPr/>
          <p:nvPr/>
        </p:nvSpPr>
        <p:spPr>
          <a:xfrm flipH="false" flipV="false" rot="0">
            <a:off x="3700611" y="-1967240"/>
            <a:ext cx="3504866" cy="3504866"/>
          </a:xfrm>
          <a:custGeom>
            <a:avLst/>
            <a:gdLst/>
            <a:ahLst/>
            <a:cxnLst/>
            <a:rect r="r" b="b" t="t" l="l"/>
            <a:pathLst>
              <a:path h="3504866" w="3504866">
                <a:moveTo>
                  <a:pt x="0" y="0"/>
                </a:moveTo>
                <a:lnTo>
                  <a:pt x="3504866" y="0"/>
                </a:lnTo>
                <a:lnTo>
                  <a:pt x="3504866" y="3504867"/>
                </a:lnTo>
                <a:lnTo>
                  <a:pt x="0" y="3504867"/>
                </a:lnTo>
                <a:lnTo>
                  <a:pt x="0" y="0"/>
                </a:lnTo>
                <a:close/>
              </a:path>
            </a:pathLst>
          </a:custGeom>
          <a:blipFill>
            <a:blip r:embed="rId2">
              <a:alphaModFix amt="43999"/>
            </a:blip>
            <a:stretch>
              <a:fillRect l="0" t="0" r="0" b="0"/>
            </a:stretch>
          </a:blipFill>
        </p:spPr>
      </p:sp>
      <p:sp>
        <p:nvSpPr>
          <p:cNvPr name="Freeform 11" id="11"/>
          <p:cNvSpPr/>
          <p:nvPr/>
        </p:nvSpPr>
        <p:spPr>
          <a:xfrm flipH="false" flipV="false" rot="0">
            <a:off x="2075536" y="2089150"/>
            <a:ext cx="14136927" cy="7583277"/>
          </a:xfrm>
          <a:custGeom>
            <a:avLst/>
            <a:gdLst/>
            <a:ahLst/>
            <a:cxnLst/>
            <a:rect r="r" b="b" t="t" l="l"/>
            <a:pathLst>
              <a:path h="7583277" w="14136927">
                <a:moveTo>
                  <a:pt x="0" y="0"/>
                </a:moveTo>
                <a:lnTo>
                  <a:pt x="14136928" y="0"/>
                </a:lnTo>
                <a:lnTo>
                  <a:pt x="14136928" y="7583277"/>
                </a:lnTo>
                <a:lnTo>
                  <a:pt x="0" y="7583277"/>
                </a:lnTo>
                <a:lnTo>
                  <a:pt x="0" y="0"/>
                </a:lnTo>
                <a:close/>
              </a:path>
            </a:pathLst>
          </a:custGeom>
          <a:blipFill>
            <a:blip r:embed="rId3"/>
            <a:stretch>
              <a:fillRect l="0" t="0" r="0" b="0"/>
            </a:stretch>
          </a:blipFill>
        </p:spPr>
      </p:sp>
      <p:sp>
        <p:nvSpPr>
          <p:cNvPr name="TextBox 12" id="12"/>
          <p:cNvSpPr txBox="true"/>
          <p:nvPr/>
        </p:nvSpPr>
        <p:spPr>
          <a:xfrm rot="0">
            <a:off x="6897282" y="895350"/>
            <a:ext cx="4493435" cy="1193800"/>
          </a:xfrm>
          <a:prstGeom prst="rect">
            <a:avLst/>
          </a:prstGeom>
        </p:spPr>
        <p:txBody>
          <a:bodyPr anchor="t" rtlCol="false" tIns="0" lIns="0" bIns="0" rIns="0">
            <a:spAutoFit/>
          </a:bodyPr>
          <a:lstStyle/>
          <a:p>
            <a:pPr algn="l">
              <a:lnSpc>
                <a:spcPts val="9799"/>
              </a:lnSpc>
              <a:spcBef>
                <a:spcPct val="0"/>
              </a:spcBef>
            </a:pPr>
            <a:r>
              <a:rPr lang="en-US" sz="6999">
                <a:solidFill>
                  <a:srgbClr val="C101FB"/>
                </a:solidFill>
                <a:latin typeface="Bebas Neue Cyrillic"/>
                <a:ea typeface="Bebas Neue Cyrillic"/>
                <a:cs typeface="Bebas Neue Cyrillic"/>
                <a:sym typeface="Bebas Neue Cyrillic"/>
              </a:rPr>
              <a:t>fsm visitatore</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19053D">
                <a:alpha val="100000"/>
              </a:srgbClr>
            </a:gs>
            <a:gs pos="100000">
              <a:srgbClr val="0C001E">
                <a:alpha val="100000"/>
              </a:srgbClr>
            </a:gs>
          </a:gsLst>
          <a:lin ang="2700000"/>
        </a:gradFill>
      </p:bgPr>
    </p:bg>
    <p:spTree>
      <p:nvGrpSpPr>
        <p:cNvPr id="1" name=""/>
        <p:cNvGrpSpPr/>
        <p:nvPr/>
      </p:nvGrpSpPr>
      <p:grpSpPr>
        <a:xfrm>
          <a:off x="0" y="0"/>
          <a:ext cx="0" cy="0"/>
          <a:chOff x="0" y="0"/>
          <a:chExt cx="0" cy="0"/>
        </a:xfrm>
      </p:grpSpPr>
      <p:grpSp>
        <p:nvGrpSpPr>
          <p:cNvPr name="Group 2" id="2"/>
          <p:cNvGrpSpPr/>
          <p:nvPr/>
        </p:nvGrpSpPr>
        <p:grpSpPr>
          <a:xfrm rot="0">
            <a:off x="18119337" y="7969812"/>
            <a:ext cx="168663" cy="1288488"/>
            <a:chOff x="0" y="0"/>
            <a:chExt cx="229432" cy="1752723"/>
          </a:xfrm>
        </p:grpSpPr>
        <p:sp>
          <p:nvSpPr>
            <p:cNvPr name="Freeform 3" id="3"/>
            <p:cNvSpPr/>
            <p:nvPr/>
          </p:nvSpPr>
          <p:spPr>
            <a:xfrm flipH="false" flipV="false" rot="0">
              <a:off x="0" y="0"/>
              <a:ext cx="229432" cy="1752723"/>
            </a:xfrm>
            <a:custGeom>
              <a:avLst/>
              <a:gdLst/>
              <a:ahLst/>
              <a:cxnLst/>
              <a:rect r="r" b="b" t="t" l="l"/>
              <a:pathLst>
                <a:path h="1752723" w="229432">
                  <a:moveTo>
                    <a:pt x="0" y="0"/>
                  </a:moveTo>
                  <a:lnTo>
                    <a:pt x="229432" y="0"/>
                  </a:lnTo>
                  <a:lnTo>
                    <a:pt x="229432" y="1752723"/>
                  </a:lnTo>
                  <a:lnTo>
                    <a:pt x="0" y="1752723"/>
                  </a:lnTo>
                  <a:close/>
                </a:path>
              </a:pathLst>
            </a:custGeom>
            <a:gradFill rotWithShape="true">
              <a:gsLst>
                <a:gs pos="0">
                  <a:srgbClr val="003A89">
                    <a:alpha val="100000"/>
                  </a:srgbClr>
                </a:gs>
                <a:gs pos="100000">
                  <a:srgbClr val="C700FF">
                    <a:alpha val="100000"/>
                  </a:srgbClr>
                </a:gs>
              </a:gsLst>
              <a:lin ang="2700000"/>
            </a:gradFill>
          </p:spPr>
        </p:sp>
        <p:sp>
          <p:nvSpPr>
            <p:cNvPr name="TextBox 4" id="4"/>
            <p:cNvSpPr txBox="true"/>
            <p:nvPr/>
          </p:nvSpPr>
          <p:spPr>
            <a:xfrm>
              <a:off x="0" y="-38100"/>
              <a:ext cx="229432" cy="1790823"/>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6230600" y="0"/>
            <a:ext cx="1028700" cy="1028700"/>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gradFill rotWithShape="true">
              <a:gsLst>
                <a:gs pos="0">
                  <a:srgbClr val="003A89">
                    <a:alpha val="100000"/>
                  </a:srgbClr>
                </a:gs>
                <a:gs pos="100000">
                  <a:srgbClr val="C700FF">
                    <a:alpha val="100000"/>
                  </a:srgbClr>
                </a:gs>
              </a:gsLst>
              <a:lin ang="2700000"/>
            </a:gradFill>
          </p:spPr>
        </p:sp>
        <p:sp>
          <p:nvSpPr>
            <p:cNvPr name="TextBox 7" id="7"/>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15879283" y="766647"/>
            <a:ext cx="4817434" cy="4817434"/>
          </a:xfrm>
          <a:custGeom>
            <a:avLst/>
            <a:gdLst/>
            <a:ahLst/>
            <a:cxnLst/>
            <a:rect r="r" b="b" t="t" l="l"/>
            <a:pathLst>
              <a:path h="4817434" w="4817434">
                <a:moveTo>
                  <a:pt x="0" y="0"/>
                </a:moveTo>
                <a:lnTo>
                  <a:pt x="4817434" y="0"/>
                </a:lnTo>
                <a:lnTo>
                  <a:pt x="4817434" y="4817434"/>
                </a:lnTo>
                <a:lnTo>
                  <a:pt x="0" y="4817434"/>
                </a:lnTo>
                <a:lnTo>
                  <a:pt x="0" y="0"/>
                </a:lnTo>
                <a:close/>
              </a:path>
            </a:pathLst>
          </a:custGeom>
          <a:blipFill>
            <a:blip r:embed="rId2">
              <a:alphaModFix amt="43999"/>
            </a:blip>
            <a:stretch>
              <a:fillRect l="0" t="0" r="0" b="0"/>
            </a:stretch>
          </a:blipFill>
        </p:spPr>
      </p:sp>
      <p:sp>
        <p:nvSpPr>
          <p:cNvPr name="Freeform 9" id="9"/>
          <p:cNvSpPr/>
          <p:nvPr/>
        </p:nvSpPr>
        <p:spPr>
          <a:xfrm flipH="false" flipV="false" rot="0">
            <a:off x="3700611" y="-1967240"/>
            <a:ext cx="3504866" cy="3504866"/>
          </a:xfrm>
          <a:custGeom>
            <a:avLst/>
            <a:gdLst/>
            <a:ahLst/>
            <a:cxnLst/>
            <a:rect r="r" b="b" t="t" l="l"/>
            <a:pathLst>
              <a:path h="3504866" w="3504866">
                <a:moveTo>
                  <a:pt x="0" y="0"/>
                </a:moveTo>
                <a:lnTo>
                  <a:pt x="3504866" y="0"/>
                </a:lnTo>
                <a:lnTo>
                  <a:pt x="3504866" y="3504867"/>
                </a:lnTo>
                <a:lnTo>
                  <a:pt x="0" y="3504867"/>
                </a:lnTo>
                <a:lnTo>
                  <a:pt x="0" y="0"/>
                </a:lnTo>
                <a:close/>
              </a:path>
            </a:pathLst>
          </a:custGeom>
          <a:blipFill>
            <a:blip r:embed="rId2">
              <a:alphaModFix amt="43999"/>
            </a:blip>
            <a:stretch>
              <a:fillRect l="0" t="0" r="0" b="0"/>
            </a:stretch>
          </a:blipFill>
        </p:spPr>
      </p:sp>
      <p:pic>
        <p:nvPicPr>
          <p:cNvPr name="Picture 10" id="10">
            <a:hlinkClick action="ppaction://media"/>
          </p:cNvPr>
          <p:cNvPicPr>
            <a:picLocks noChangeAspect="true"/>
          </p:cNvPicPr>
          <p:nvPr>
            <a:videoFile r:link="rId4"/>
            <p:extLst>
              <p:ext uri="{DAA4B4D4-6D71-4841-9C94-3DE7FCFB9230}">
                <p14:media xmlns:p14="http://schemas.microsoft.com/office/powerpoint/2010/main" r:embed="rId5"/>
              </p:ext>
            </p:extLst>
          </p:nvPr>
        </p:nvPicPr>
        <p:blipFill>
          <a:blip r:embed="rId3"/>
          <a:srcRect l="0" t="0" r="0" b="0"/>
          <a:stretch>
            <a:fillRect/>
          </a:stretch>
        </p:blipFill>
        <p:spPr>
          <a:xfrm flipH="false" flipV="false" rot="0">
            <a:off x="1874520" y="1028700"/>
            <a:ext cx="14538960" cy="8229600"/>
          </a:xfrm>
          <a:prstGeom prst="rect">
            <a:avLst/>
          </a:prstGeom>
        </p:spPr>
      </p:pic>
    </p:spTree>
  </p:cSld>
  <p:clrMapOvr>
    <a:masterClrMapping/>
  </p:clrMapOvr>
  <p:timing>
    <p:tnLst>
      <p:par>
        <p:cTn dur="indefinite" restart="never" nodeType="tmRoot">
          <p:childTnLst>
            <p:video>
              <p:cMediaNode vol="100000">
                <p:cTn fill="hold" display="false">
                  <p:stCondLst>
                    <p:cond delay="indefinite"/>
                  </p:stCondLst>
                </p:cTn>
                <p:tgtEl>
                  <p:spTgt spid="10"/>
                </p:tgtEl>
              </p:cMediaNode>
            </p:video>
          </p:childTnLst>
        </p:cTn>
      </p:par>
    </p:tnLst>
  </p:timing>
</p:sld>
</file>

<file path=ppt/slides/slide17.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19053D">
                <a:alpha val="100000"/>
              </a:srgbClr>
            </a:gs>
            <a:gs pos="100000">
              <a:srgbClr val="0C001E">
                <a:alpha val="100000"/>
              </a:srgbClr>
            </a:gs>
          </a:gsLst>
          <a:lin ang="2700000"/>
        </a:gradFill>
      </p:bgPr>
    </p:bg>
    <p:spTree>
      <p:nvGrpSpPr>
        <p:cNvPr id="1" name=""/>
        <p:cNvGrpSpPr/>
        <p:nvPr/>
      </p:nvGrpSpPr>
      <p:grpSpPr>
        <a:xfrm>
          <a:off x="0" y="0"/>
          <a:ext cx="0" cy="0"/>
          <a:chOff x="0" y="0"/>
          <a:chExt cx="0" cy="0"/>
        </a:xfrm>
      </p:grpSpPr>
      <p:grpSp>
        <p:nvGrpSpPr>
          <p:cNvPr name="Group 2" id="2"/>
          <p:cNvGrpSpPr/>
          <p:nvPr/>
        </p:nvGrpSpPr>
        <p:grpSpPr>
          <a:xfrm rot="0">
            <a:off x="18119337" y="7969812"/>
            <a:ext cx="168663" cy="1288488"/>
            <a:chOff x="0" y="0"/>
            <a:chExt cx="229432" cy="1752723"/>
          </a:xfrm>
        </p:grpSpPr>
        <p:sp>
          <p:nvSpPr>
            <p:cNvPr name="Freeform 3" id="3"/>
            <p:cNvSpPr/>
            <p:nvPr/>
          </p:nvSpPr>
          <p:spPr>
            <a:xfrm flipH="false" flipV="false" rot="0">
              <a:off x="0" y="0"/>
              <a:ext cx="229432" cy="1752723"/>
            </a:xfrm>
            <a:custGeom>
              <a:avLst/>
              <a:gdLst/>
              <a:ahLst/>
              <a:cxnLst/>
              <a:rect r="r" b="b" t="t" l="l"/>
              <a:pathLst>
                <a:path h="1752723" w="229432">
                  <a:moveTo>
                    <a:pt x="0" y="0"/>
                  </a:moveTo>
                  <a:lnTo>
                    <a:pt x="229432" y="0"/>
                  </a:lnTo>
                  <a:lnTo>
                    <a:pt x="229432" y="1752723"/>
                  </a:lnTo>
                  <a:lnTo>
                    <a:pt x="0" y="1752723"/>
                  </a:lnTo>
                  <a:close/>
                </a:path>
              </a:pathLst>
            </a:custGeom>
            <a:gradFill rotWithShape="true">
              <a:gsLst>
                <a:gs pos="0">
                  <a:srgbClr val="003A89">
                    <a:alpha val="100000"/>
                  </a:srgbClr>
                </a:gs>
                <a:gs pos="100000">
                  <a:srgbClr val="C700FF">
                    <a:alpha val="100000"/>
                  </a:srgbClr>
                </a:gs>
              </a:gsLst>
              <a:lin ang="2700000"/>
            </a:gradFill>
          </p:spPr>
        </p:sp>
        <p:sp>
          <p:nvSpPr>
            <p:cNvPr name="TextBox 4" id="4"/>
            <p:cNvSpPr txBox="true"/>
            <p:nvPr/>
          </p:nvSpPr>
          <p:spPr>
            <a:xfrm>
              <a:off x="0" y="-38100"/>
              <a:ext cx="229432" cy="1790823"/>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6230600" y="0"/>
            <a:ext cx="1028700" cy="1028700"/>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gradFill rotWithShape="true">
              <a:gsLst>
                <a:gs pos="0">
                  <a:srgbClr val="003A89">
                    <a:alpha val="100000"/>
                  </a:srgbClr>
                </a:gs>
                <a:gs pos="100000">
                  <a:srgbClr val="C700FF">
                    <a:alpha val="100000"/>
                  </a:srgbClr>
                </a:gs>
              </a:gsLst>
              <a:lin ang="2700000"/>
            </a:gradFill>
          </p:spPr>
        </p:sp>
        <p:sp>
          <p:nvSpPr>
            <p:cNvPr name="TextBox 7" id="7"/>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15879283" y="766647"/>
            <a:ext cx="4817434" cy="4817434"/>
          </a:xfrm>
          <a:custGeom>
            <a:avLst/>
            <a:gdLst/>
            <a:ahLst/>
            <a:cxnLst/>
            <a:rect r="r" b="b" t="t" l="l"/>
            <a:pathLst>
              <a:path h="4817434" w="4817434">
                <a:moveTo>
                  <a:pt x="0" y="0"/>
                </a:moveTo>
                <a:lnTo>
                  <a:pt x="4817434" y="0"/>
                </a:lnTo>
                <a:lnTo>
                  <a:pt x="4817434" y="4817434"/>
                </a:lnTo>
                <a:lnTo>
                  <a:pt x="0" y="4817434"/>
                </a:lnTo>
                <a:lnTo>
                  <a:pt x="0" y="0"/>
                </a:lnTo>
                <a:close/>
              </a:path>
            </a:pathLst>
          </a:custGeom>
          <a:blipFill>
            <a:blip r:embed="rId2">
              <a:alphaModFix amt="43999"/>
            </a:blip>
            <a:stretch>
              <a:fillRect l="0" t="0" r="0" b="0"/>
            </a:stretch>
          </a:blipFill>
        </p:spPr>
      </p:sp>
      <p:sp>
        <p:nvSpPr>
          <p:cNvPr name="Freeform 9" id="9"/>
          <p:cNvSpPr/>
          <p:nvPr/>
        </p:nvSpPr>
        <p:spPr>
          <a:xfrm flipH="false" flipV="false" rot="0">
            <a:off x="3700611" y="-1967240"/>
            <a:ext cx="3504866" cy="3504866"/>
          </a:xfrm>
          <a:custGeom>
            <a:avLst/>
            <a:gdLst/>
            <a:ahLst/>
            <a:cxnLst/>
            <a:rect r="r" b="b" t="t" l="l"/>
            <a:pathLst>
              <a:path h="3504866" w="3504866">
                <a:moveTo>
                  <a:pt x="0" y="0"/>
                </a:moveTo>
                <a:lnTo>
                  <a:pt x="3504866" y="0"/>
                </a:lnTo>
                <a:lnTo>
                  <a:pt x="3504866" y="3504867"/>
                </a:lnTo>
                <a:lnTo>
                  <a:pt x="0" y="3504867"/>
                </a:lnTo>
                <a:lnTo>
                  <a:pt x="0" y="0"/>
                </a:lnTo>
                <a:close/>
              </a:path>
            </a:pathLst>
          </a:custGeom>
          <a:blipFill>
            <a:blip r:embed="rId2">
              <a:alphaModFix amt="43999"/>
            </a:blip>
            <a:stretch>
              <a:fillRect l="0" t="0" r="0" b="0"/>
            </a:stretch>
          </a:blipFill>
        </p:spPr>
      </p:sp>
      <p:grpSp>
        <p:nvGrpSpPr>
          <p:cNvPr name="Group 10" id="10"/>
          <p:cNvGrpSpPr/>
          <p:nvPr/>
        </p:nvGrpSpPr>
        <p:grpSpPr>
          <a:xfrm rot="0">
            <a:off x="9144000" y="1684165"/>
            <a:ext cx="8115300" cy="6918669"/>
            <a:chOff x="0" y="0"/>
            <a:chExt cx="6968039" cy="5940576"/>
          </a:xfrm>
        </p:grpSpPr>
        <p:sp>
          <p:nvSpPr>
            <p:cNvPr name="Freeform 11" id="11"/>
            <p:cNvSpPr/>
            <p:nvPr/>
          </p:nvSpPr>
          <p:spPr>
            <a:xfrm flipH="false" flipV="false" rot="0">
              <a:off x="0" y="0"/>
              <a:ext cx="6968039" cy="5940576"/>
            </a:xfrm>
            <a:custGeom>
              <a:avLst/>
              <a:gdLst/>
              <a:ahLst/>
              <a:cxnLst/>
              <a:rect r="r" b="b" t="t" l="l"/>
              <a:pathLst>
                <a:path h="5940576" w="6968039">
                  <a:moveTo>
                    <a:pt x="3167671" y="0"/>
                  </a:moveTo>
                  <a:lnTo>
                    <a:pt x="5127083" y="0"/>
                  </a:lnTo>
                  <a:lnTo>
                    <a:pt x="6968039" y="0"/>
                  </a:lnTo>
                  <a:lnTo>
                    <a:pt x="6968039" y="5136664"/>
                  </a:lnTo>
                  <a:lnTo>
                    <a:pt x="3235957" y="5940576"/>
                  </a:lnTo>
                  <a:lnTo>
                    <a:pt x="0" y="5940576"/>
                  </a:lnTo>
                  <a:lnTo>
                    <a:pt x="0" y="3711395"/>
                  </a:lnTo>
                  <a:close/>
                </a:path>
              </a:pathLst>
            </a:custGeom>
            <a:gradFill rotWithShape="true">
              <a:gsLst>
                <a:gs pos="0">
                  <a:srgbClr val="003A89">
                    <a:alpha val="100000"/>
                  </a:srgbClr>
                </a:gs>
                <a:gs pos="100000">
                  <a:srgbClr val="C700FF">
                    <a:alpha val="100000"/>
                  </a:srgbClr>
                </a:gs>
              </a:gsLst>
              <a:lin ang="2700000"/>
            </a:gradFill>
            <a:ln w="12700">
              <a:solidFill>
                <a:srgbClr val="000000"/>
              </a:solidFill>
            </a:ln>
          </p:spPr>
        </p:sp>
      </p:grpSp>
      <p:grpSp>
        <p:nvGrpSpPr>
          <p:cNvPr name="Group 12" id="12"/>
          <p:cNvGrpSpPr/>
          <p:nvPr/>
        </p:nvGrpSpPr>
        <p:grpSpPr>
          <a:xfrm rot="0">
            <a:off x="9485930" y="2018283"/>
            <a:ext cx="7431440" cy="6269483"/>
            <a:chOff x="0" y="0"/>
            <a:chExt cx="6768047" cy="5709816"/>
          </a:xfrm>
        </p:grpSpPr>
        <p:sp>
          <p:nvSpPr>
            <p:cNvPr name="Freeform 13" id="13"/>
            <p:cNvSpPr/>
            <p:nvPr/>
          </p:nvSpPr>
          <p:spPr>
            <a:xfrm flipH="false" flipV="false" rot="0">
              <a:off x="0" y="0"/>
              <a:ext cx="6768047" cy="5709816"/>
            </a:xfrm>
            <a:custGeom>
              <a:avLst/>
              <a:gdLst/>
              <a:ahLst/>
              <a:cxnLst/>
              <a:rect r="r" b="b" t="t" l="l"/>
              <a:pathLst>
                <a:path h="5709816" w="6768047">
                  <a:moveTo>
                    <a:pt x="3076754" y="0"/>
                  </a:moveTo>
                  <a:lnTo>
                    <a:pt x="4979929" y="0"/>
                  </a:lnTo>
                  <a:lnTo>
                    <a:pt x="6768047" y="0"/>
                  </a:lnTo>
                  <a:lnTo>
                    <a:pt x="6768047" y="4937132"/>
                  </a:lnTo>
                  <a:lnTo>
                    <a:pt x="3143081" y="5709816"/>
                  </a:lnTo>
                  <a:lnTo>
                    <a:pt x="0" y="5709816"/>
                  </a:lnTo>
                  <a:lnTo>
                    <a:pt x="0" y="3567226"/>
                  </a:lnTo>
                  <a:close/>
                </a:path>
              </a:pathLst>
            </a:custGeom>
            <a:blipFill>
              <a:blip r:embed="rId3"/>
              <a:stretch>
                <a:fillRect l="-7568" t="0" r="-7568" b="0"/>
              </a:stretch>
            </a:blipFill>
          </p:spPr>
        </p:sp>
      </p:grpSp>
      <p:sp>
        <p:nvSpPr>
          <p:cNvPr name="TextBox 14" id="14"/>
          <p:cNvSpPr txBox="true"/>
          <p:nvPr/>
        </p:nvSpPr>
        <p:spPr>
          <a:xfrm rot="0">
            <a:off x="1956568" y="1045423"/>
            <a:ext cx="8198722" cy="1193800"/>
          </a:xfrm>
          <a:prstGeom prst="rect">
            <a:avLst/>
          </a:prstGeom>
        </p:spPr>
        <p:txBody>
          <a:bodyPr anchor="t" rtlCol="false" tIns="0" lIns="0" bIns="0" rIns="0">
            <a:spAutoFit/>
          </a:bodyPr>
          <a:lstStyle/>
          <a:p>
            <a:pPr algn="l">
              <a:lnSpc>
                <a:spcPts val="9799"/>
              </a:lnSpc>
              <a:spcBef>
                <a:spcPct val="0"/>
              </a:spcBef>
            </a:pPr>
            <a:r>
              <a:rPr lang="en-US" sz="6999">
                <a:solidFill>
                  <a:srgbClr val="C101FB"/>
                </a:solidFill>
                <a:latin typeface="Bebas Neue Cyrillic"/>
                <a:ea typeface="Bebas Neue Cyrillic"/>
                <a:cs typeface="Bebas Neue Cyrillic"/>
                <a:sym typeface="Bebas Neue Cyrillic"/>
              </a:rPr>
              <a:t>Hardware</a:t>
            </a:r>
          </a:p>
        </p:txBody>
      </p:sp>
      <p:grpSp>
        <p:nvGrpSpPr>
          <p:cNvPr name="Group 15" id="15"/>
          <p:cNvGrpSpPr/>
          <p:nvPr/>
        </p:nvGrpSpPr>
        <p:grpSpPr>
          <a:xfrm rot="0">
            <a:off x="1956568" y="2553548"/>
            <a:ext cx="565011" cy="565011"/>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gradFill rotWithShape="true">
              <a:gsLst>
                <a:gs pos="0">
                  <a:srgbClr val="003A89">
                    <a:alpha val="100000"/>
                  </a:srgbClr>
                </a:gs>
                <a:gs pos="100000">
                  <a:srgbClr val="C700FF">
                    <a:alpha val="100000"/>
                  </a:srgbClr>
                </a:gs>
              </a:gsLst>
              <a:lin ang="2700000"/>
            </a:gradFill>
          </p:spPr>
        </p:sp>
        <p:sp>
          <p:nvSpPr>
            <p:cNvPr name="TextBox 17" id="17"/>
            <p:cNvSpPr txBox="true"/>
            <p:nvPr/>
          </p:nvSpPr>
          <p:spPr>
            <a:xfrm>
              <a:off x="0" y="-47625"/>
              <a:ext cx="812800" cy="860425"/>
            </a:xfrm>
            <a:prstGeom prst="rect">
              <a:avLst/>
            </a:prstGeom>
          </p:spPr>
          <p:txBody>
            <a:bodyPr anchor="ctr" rtlCol="false" tIns="50800" lIns="50800" bIns="50800" rIns="50800"/>
            <a:lstStyle/>
            <a:p>
              <a:pPr algn="ctr">
                <a:lnSpc>
                  <a:spcPts val="2239"/>
                </a:lnSpc>
              </a:pPr>
            </a:p>
          </p:txBody>
        </p:sp>
      </p:grpSp>
      <p:sp>
        <p:nvSpPr>
          <p:cNvPr name="TextBox 18" id="18"/>
          <p:cNvSpPr txBox="true"/>
          <p:nvPr/>
        </p:nvSpPr>
        <p:spPr>
          <a:xfrm rot="0">
            <a:off x="2032281" y="2695516"/>
            <a:ext cx="413585" cy="252499"/>
          </a:xfrm>
          <a:prstGeom prst="rect">
            <a:avLst/>
          </a:prstGeom>
        </p:spPr>
        <p:txBody>
          <a:bodyPr anchor="t" rtlCol="false" tIns="0" lIns="0" bIns="0" rIns="0">
            <a:spAutoFit/>
          </a:bodyPr>
          <a:lstStyle/>
          <a:p>
            <a:pPr algn="ctr">
              <a:lnSpc>
                <a:spcPts val="2100"/>
              </a:lnSpc>
              <a:spcBef>
                <a:spcPct val="0"/>
              </a:spcBef>
            </a:pPr>
            <a:r>
              <a:rPr lang="en-US" b="true" sz="1500">
                <a:solidFill>
                  <a:srgbClr val="FFFFFF"/>
                </a:solidFill>
                <a:latin typeface="Open Sans Bold"/>
                <a:ea typeface="Open Sans Bold"/>
                <a:cs typeface="Open Sans Bold"/>
                <a:sym typeface="Open Sans Bold"/>
              </a:rPr>
              <a:t>01</a:t>
            </a:r>
          </a:p>
        </p:txBody>
      </p:sp>
      <p:sp>
        <p:nvSpPr>
          <p:cNvPr name="TextBox 19" id="19"/>
          <p:cNvSpPr txBox="true"/>
          <p:nvPr/>
        </p:nvSpPr>
        <p:spPr>
          <a:xfrm rot="0">
            <a:off x="2801423" y="2672535"/>
            <a:ext cx="2869474" cy="271255"/>
          </a:xfrm>
          <a:prstGeom prst="rect">
            <a:avLst/>
          </a:prstGeom>
        </p:spPr>
        <p:txBody>
          <a:bodyPr anchor="t" rtlCol="false" tIns="0" lIns="0" bIns="0" rIns="0">
            <a:spAutoFit/>
          </a:bodyPr>
          <a:lstStyle/>
          <a:p>
            <a:pPr algn="l">
              <a:lnSpc>
                <a:spcPts val="2291"/>
              </a:lnSpc>
              <a:spcBef>
                <a:spcPct val="0"/>
              </a:spcBef>
            </a:pPr>
            <a:r>
              <a:rPr lang="en-US" b="true" sz="1636">
                <a:solidFill>
                  <a:srgbClr val="C101FB"/>
                </a:solidFill>
                <a:latin typeface="Open Sans Bold"/>
                <a:ea typeface="Open Sans Bold"/>
                <a:cs typeface="Open Sans Bold"/>
                <a:sym typeface="Open Sans Bold"/>
              </a:rPr>
              <a:t>Sensore di prossimità laser</a:t>
            </a:r>
          </a:p>
        </p:txBody>
      </p:sp>
      <p:sp>
        <p:nvSpPr>
          <p:cNvPr name="TextBox 20" id="20"/>
          <p:cNvSpPr txBox="true"/>
          <p:nvPr/>
        </p:nvSpPr>
        <p:spPr>
          <a:xfrm rot="0">
            <a:off x="2801423" y="7062969"/>
            <a:ext cx="1936877" cy="271255"/>
          </a:xfrm>
          <a:prstGeom prst="rect">
            <a:avLst/>
          </a:prstGeom>
        </p:spPr>
        <p:txBody>
          <a:bodyPr anchor="t" rtlCol="false" tIns="0" lIns="0" bIns="0" rIns="0">
            <a:spAutoFit/>
          </a:bodyPr>
          <a:lstStyle/>
          <a:p>
            <a:pPr algn="l">
              <a:lnSpc>
                <a:spcPts val="2291"/>
              </a:lnSpc>
              <a:spcBef>
                <a:spcPct val="0"/>
              </a:spcBef>
            </a:pPr>
            <a:r>
              <a:rPr lang="en-US" b="true" sz="1636">
                <a:solidFill>
                  <a:srgbClr val="C101FB"/>
                </a:solidFill>
                <a:latin typeface="Open Sans Bold"/>
                <a:ea typeface="Open Sans Bold"/>
                <a:cs typeface="Open Sans Bold"/>
                <a:sym typeface="Open Sans Bold"/>
              </a:rPr>
              <a:t>Unità di controllo</a:t>
            </a:r>
          </a:p>
        </p:txBody>
      </p:sp>
      <p:sp>
        <p:nvSpPr>
          <p:cNvPr name="TextBox 21" id="21"/>
          <p:cNvSpPr txBox="true"/>
          <p:nvPr/>
        </p:nvSpPr>
        <p:spPr>
          <a:xfrm rot="0">
            <a:off x="2801423" y="4442048"/>
            <a:ext cx="2521041" cy="271255"/>
          </a:xfrm>
          <a:prstGeom prst="rect">
            <a:avLst/>
          </a:prstGeom>
        </p:spPr>
        <p:txBody>
          <a:bodyPr anchor="t" rtlCol="false" tIns="0" lIns="0" bIns="0" rIns="0">
            <a:spAutoFit/>
          </a:bodyPr>
          <a:lstStyle/>
          <a:p>
            <a:pPr algn="l">
              <a:lnSpc>
                <a:spcPts val="2291"/>
              </a:lnSpc>
              <a:spcBef>
                <a:spcPct val="0"/>
              </a:spcBef>
            </a:pPr>
            <a:r>
              <a:rPr lang="en-US" b="true" sz="1636">
                <a:solidFill>
                  <a:srgbClr val="C101FB"/>
                </a:solidFill>
                <a:latin typeface="Open Sans Bold"/>
                <a:ea typeface="Open Sans Bold"/>
                <a:cs typeface="Open Sans Bold"/>
                <a:sym typeface="Open Sans Bold"/>
              </a:rPr>
              <a:t>Microfono direzionale</a:t>
            </a:r>
          </a:p>
        </p:txBody>
      </p:sp>
      <p:sp>
        <p:nvSpPr>
          <p:cNvPr name="TextBox 22" id="22"/>
          <p:cNvSpPr txBox="true"/>
          <p:nvPr/>
        </p:nvSpPr>
        <p:spPr>
          <a:xfrm rot="0">
            <a:off x="2801423" y="5318814"/>
            <a:ext cx="4208028" cy="271255"/>
          </a:xfrm>
          <a:prstGeom prst="rect">
            <a:avLst/>
          </a:prstGeom>
        </p:spPr>
        <p:txBody>
          <a:bodyPr anchor="t" rtlCol="false" tIns="0" lIns="0" bIns="0" rIns="0">
            <a:spAutoFit/>
          </a:bodyPr>
          <a:lstStyle/>
          <a:p>
            <a:pPr algn="l">
              <a:lnSpc>
                <a:spcPts val="2291"/>
              </a:lnSpc>
              <a:spcBef>
                <a:spcPct val="0"/>
              </a:spcBef>
            </a:pPr>
            <a:r>
              <a:rPr lang="en-US" b="true" sz="1636">
                <a:solidFill>
                  <a:srgbClr val="C101FB"/>
                </a:solidFill>
                <a:latin typeface="Open Sans Bold"/>
                <a:ea typeface="Open Sans Bold"/>
                <a:cs typeface="Open Sans Bold"/>
                <a:sym typeface="Open Sans Bold"/>
              </a:rPr>
              <a:t>Sensore di riconoscimento interlocutore</a:t>
            </a:r>
          </a:p>
        </p:txBody>
      </p:sp>
      <p:sp>
        <p:nvSpPr>
          <p:cNvPr name="TextBox 23" id="23"/>
          <p:cNvSpPr txBox="true"/>
          <p:nvPr/>
        </p:nvSpPr>
        <p:spPr>
          <a:xfrm rot="0">
            <a:off x="2801423" y="6186202"/>
            <a:ext cx="1936877" cy="271255"/>
          </a:xfrm>
          <a:prstGeom prst="rect">
            <a:avLst/>
          </a:prstGeom>
        </p:spPr>
        <p:txBody>
          <a:bodyPr anchor="t" rtlCol="false" tIns="0" lIns="0" bIns="0" rIns="0">
            <a:spAutoFit/>
          </a:bodyPr>
          <a:lstStyle/>
          <a:p>
            <a:pPr algn="l">
              <a:lnSpc>
                <a:spcPts val="2291"/>
              </a:lnSpc>
              <a:spcBef>
                <a:spcPct val="0"/>
              </a:spcBef>
            </a:pPr>
            <a:r>
              <a:rPr lang="en-US" b="true" sz="1636">
                <a:solidFill>
                  <a:srgbClr val="C101FB"/>
                </a:solidFill>
                <a:latin typeface="Open Sans Bold"/>
                <a:ea typeface="Open Sans Bold"/>
                <a:cs typeface="Open Sans Bold"/>
                <a:sym typeface="Open Sans Bold"/>
              </a:rPr>
              <a:t>Motore elettrico</a:t>
            </a:r>
          </a:p>
        </p:txBody>
      </p:sp>
      <p:sp>
        <p:nvSpPr>
          <p:cNvPr name="TextBox 24" id="24"/>
          <p:cNvSpPr txBox="true"/>
          <p:nvPr/>
        </p:nvSpPr>
        <p:spPr>
          <a:xfrm rot="0">
            <a:off x="2801423" y="7939735"/>
            <a:ext cx="2104014" cy="271255"/>
          </a:xfrm>
          <a:prstGeom prst="rect">
            <a:avLst/>
          </a:prstGeom>
        </p:spPr>
        <p:txBody>
          <a:bodyPr anchor="t" rtlCol="false" tIns="0" lIns="0" bIns="0" rIns="0">
            <a:spAutoFit/>
          </a:bodyPr>
          <a:lstStyle/>
          <a:p>
            <a:pPr algn="l">
              <a:lnSpc>
                <a:spcPts val="2291"/>
              </a:lnSpc>
              <a:spcBef>
                <a:spcPct val="0"/>
              </a:spcBef>
            </a:pPr>
            <a:r>
              <a:rPr lang="en-US" b="true" sz="1636">
                <a:solidFill>
                  <a:srgbClr val="C101FB"/>
                </a:solidFill>
                <a:latin typeface="Open Sans Bold"/>
                <a:ea typeface="Open Sans Bold"/>
                <a:cs typeface="Open Sans Bold"/>
                <a:sym typeface="Open Sans Bold"/>
              </a:rPr>
              <a:t>Controller degli arti</a:t>
            </a:r>
          </a:p>
        </p:txBody>
      </p:sp>
      <p:sp>
        <p:nvSpPr>
          <p:cNvPr name="TextBox 25" id="25"/>
          <p:cNvSpPr txBox="true"/>
          <p:nvPr/>
        </p:nvSpPr>
        <p:spPr>
          <a:xfrm rot="0">
            <a:off x="2801423" y="8816501"/>
            <a:ext cx="1936877" cy="271255"/>
          </a:xfrm>
          <a:prstGeom prst="rect">
            <a:avLst/>
          </a:prstGeom>
        </p:spPr>
        <p:txBody>
          <a:bodyPr anchor="t" rtlCol="false" tIns="0" lIns="0" bIns="0" rIns="0">
            <a:spAutoFit/>
          </a:bodyPr>
          <a:lstStyle/>
          <a:p>
            <a:pPr algn="l">
              <a:lnSpc>
                <a:spcPts val="2291"/>
              </a:lnSpc>
              <a:spcBef>
                <a:spcPct val="0"/>
              </a:spcBef>
            </a:pPr>
            <a:r>
              <a:rPr lang="en-US" b="true" sz="1636">
                <a:solidFill>
                  <a:srgbClr val="C101FB"/>
                </a:solidFill>
                <a:latin typeface="Open Sans Bold"/>
                <a:ea typeface="Open Sans Bold"/>
                <a:cs typeface="Open Sans Bold"/>
                <a:sym typeface="Open Sans Bold"/>
              </a:rPr>
              <a:t>Giunti articolari</a:t>
            </a:r>
          </a:p>
        </p:txBody>
      </p:sp>
      <p:sp>
        <p:nvSpPr>
          <p:cNvPr name="TextBox 26" id="26"/>
          <p:cNvSpPr txBox="true"/>
          <p:nvPr/>
        </p:nvSpPr>
        <p:spPr>
          <a:xfrm rot="0">
            <a:off x="2801423" y="3566937"/>
            <a:ext cx="1936877" cy="271255"/>
          </a:xfrm>
          <a:prstGeom prst="rect">
            <a:avLst/>
          </a:prstGeom>
        </p:spPr>
        <p:txBody>
          <a:bodyPr anchor="t" rtlCol="false" tIns="0" lIns="0" bIns="0" rIns="0">
            <a:spAutoFit/>
          </a:bodyPr>
          <a:lstStyle/>
          <a:p>
            <a:pPr algn="l">
              <a:lnSpc>
                <a:spcPts val="2291"/>
              </a:lnSpc>
              <a:spcBef>
                <a:spcPct val="0"/>
              </a:spcBef>
            </a:pPr>
            <a:r>
              <a:rPr lang="en-US" b="true" sz="1636">
                <a:solidFill>
                  <a:srgbClr val="C101FB"/>
                </a:solidFill>
                <a:latin typeface="Open Sans Bold"/>
                <a:ea typeface="Open Sans Bold"/>
                <a:cs typeface="Open Sans Bold"/>
                <a:sym typeface="Open Sans Bold"/>
              </a:rPr>
              <a:t>Speaker</a:t>
            </a:r>
          </a:p>
        </p:txBody>
      </p:sp>
      <p:grpSp>
        <p:nvGrpSpPr>
          <p:cNvPr name="Group 27" id="27"/>
          <p:cNvGrpSpPr/>
          <p:nvPr/>
        </p:nvGrpSpPr>
        <p:grpSpPr>
          <a:xfrm rot="0">
            <a:off x="1956568" y="3432691"/>
            <a:ext cx="565011" cy="565011"/>
            <a:chOff x="0" y="0"/>
            <a:chExt cx="812800" cy="812800"/>
          </a:xfrm>
        </p:grpSpPr>
        <p:sp>
          <p:nvSpPr>
            <p:cNvPr name="Freeform 28" id="28"/>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gradFill rotWithShape="true">
              <a:gsLst>
                <a:gs pos="0">
                  <a:srgbClr val="003A89">
                    <a:alpha val="100000"/>
                  </a:srgbClr>
                </a:gs>
                <a:gs pos="100000">
                  <a:srgbClr val="C700FF">
                    <a:alpha val="100000"/>
                  </a:srgbClr>
                </a:gs>
              </a:gsLst>
              <a:lin ang="2700000"/>
            </a:gradFill>
          </p:spPr>
        </p:sp>
        <p:sp>
          <p:nvSpPr>
            <p:cNvPr name="TextBox 29" id="29"/>
            <p:cNvSpPr txBox="true"/>
            <p:nvPr/>
          </p:nvSpPr>
          <p:spPr>
            <a:xfrm>
              <a:off x="0" y="-47625"/>
              <a:ext cx="812800" cy="860425"/>
            </a:xfrm>
            <a:prstGeom prst="rect">
              <a:avLst/>
            </a:prstGeom>
          </p:spPr>
          <p:txBody>
            <a:bodyPr anchor="ctr" rtlCol="false" tIns="50800" lIns="50800" bIns="50800" rIns="50800"/>
            <a:lstStyle/>
            <a:p>
              <a:pPr algn="ctr">
                <a:lnSpc>
                  <a:spcPts val="2239"/>
                </a:lnSpc>
              </a:pPr>
            </a:p>
          </p:txBody>
        </p:sp>
      </p:grpSp>
      <p:sp>
        <p:nvSpPr>
          <p:cNvPr name="TextBox 30" id="30"/>
          <p:cNvSpPr txBox="true"/>
          <p:nvPr/>
        </p:nvSpPr>
        <p:spPr>
          <a:xfrm rot="0">
            <a:off x="2032281" y="3574659"/>
            <a:ext cx="413585" cy="252499"/>
          </a:xfrm>
          <a:prstGeom prst="rect">
            <a:avLst/>
          </a:prstGeom>
        </p:spPr>
        <p:txBody>
          <a:bodyPr anchor="t" rtlCol="false" tIns="0" lIns="0" bIns="0" rIns="0">
            <a:spAutoFit/>
          </a:bodyPr>
          <a:lstStyle/>
          <a:p>
            <a:pPr algn="ctr">
              <a:lnSpc>
                <a:spcPts val="2100"/>
              </a:lnSpc>
              <a:spcBef>
                <a:spcPct val="0"/>
              </a:spcBef>
            </a:pPr>
            <a:r>
              <a:rPr lang="en-US" b="true" sz="1500">
                <a:solidFill>
                  <a:srgbClr val="FFFFFF"/>
                </a:solidFill>
                <a:latin typeface="Open Sans Bold"/>
                <a:ea typeface="Open Sans Bold"/>
                <a:cs typeface="Open Sans Bold"/>
                <a:sym typeface="Open Sans Bold"/>
              </a:rPr>
              <a:t>02</a:t>
            </a:r>
          </a:p>
        </p:txBody>
      </p:sp>
      <p:grpSp>
        <p:nvGrpSpPr>
          <p:cNvPr name="Group 31" id="31"/>
          <p:cNvGrpSpPr/>
          <p:nvPr/>
        </p:nvGrpSpPr>
        <p:grpSpPr>
          <a:xfrm rot="0">
            <a:off x="1956568" y="4309457"/>
            <a:ext cx="565011" cy="565011"/>
            <a:chOff x="0" y="0"/>
            <a:chExt cx="812800" cy="812800"/>
          </a:xfrm>
        </p:grpSpPr>
        <p:sp>
          <p:nvSpPr>
            <p:cNvPr name="Freeform 32" id="32"/>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gradFill rotWithShape="true">
              <a:gsLst>
                <a:gs pos="0">
                  <a:srgbClr val="003A89">
                    <a:alpha val="100000"/>
                  </a:srgbClr>
                </a:gs>
                <a:gs pos="100000">
                  <a:srgbClr val="C700FF">
                    <a:alpha val="100000"/>
                  </a:srgbClr>
                </a:gs>
              </a:gsLst>
              <a:lin ang="2700000"/>
            </a:gradFill>
          </p:spPr>
        </p:sp>
        <p:sp>
          <p:nvSpPr>
            <p:cNvPr name="TextBox 33" id="33"/>
            <p:cNvSpPr txBox="true"/>
            <p:nvPr/>
          </p:nvSpPr>
          <p:spPr>
            <a:xfrm>
              <a:off x="0" y="-47625"/>
              <a:ext cx="812800" cy="860425"/>
            </a:xfrm>
            <a:prstGeom prst="rect">
              <a:avLst/>
            </a:prstGeom>
          </p:spPr>
          <p:txBody>
            <a:bodyPr anchor="ctr" rtlCol="false" tIns="50800" lIns="50800" bIns="50800" rIns="50800"/>
            <a:lstStyle/>
            <a:p>
              <a:pPr algn="ctr">
                <a:lnSpc>
                  <a:spcPts val="2239"/>
                </a:lnSpc>
              </a:pPr>
            </a:p>
          </p:txBody>
        </p:sp>
      </p:grpSp>
      <p:sp>
        <p:nvSpPr>
          <p:cNvPr name="TextBox 34" id="34"/>
          <p:cNvSpPr txBox="true"/>
          <p:nvPr/>
        </p:nvSpPr>
        <p:spPr>
          <a:xfrm rot="0">
            <a:off x="2032281" y="4451426"/>
            <a:ext cx="413585" cy="252499"/>
          </a:xfrm>
          <a:prstGeom prst="rect">
            <a:avLst/>
          </a:prstGeom>
        </p:spPr>
        <p:txBody>
          <a:bodyPr anchor="t" rtlCol="false" tIns="0" lIns="0" bIns="0" rIns="0">
            <a:spAutoFit/>
          </a:bodyPr>
          <a:lstStyle/>
          <a:p>
            <a:pPr algn="ctr">
              <a:lnSpc>
                <a:spcPts val="2100"/>
              </a:lnSpc>
              <a:spcBef>
                <a:spcPct val="0"/>
              </a:spcBef>
            </a:pPr>
            <a:r>
              <a:rPr lang="en-US" b="true" sz="1500">
                <a:solidFill>
                  <a:srgbClr val="FFFFFF"/>
                </a:solidFill>
                <a:latin typeface="Open Sans Bold"/>
                <a:ea typeface="Open Sans Bold"/>
                <a:cs typeface="Open Sans Bold"/>
                <a:sym typeface="Open Sans Bold"/>
              </a:rPr>
              <a:t>03</a:t>
            </a:r>
          </a:p>
        </p:txBody>
      </p:sp>
      <p:grpSp>
        <p:nvGrpSpPr>
          <p:cNvPr name="Group 35" id="35"/>
          <p:cNvGrpSpPr/>
          <p:nvPr/>
        </p:nvGrpSpPr>
        <p:grpSpPr>
          <a:xfrm rot="0">
            <a:off x="1956568" y="6062990"/>
            <a:ext cx="565011" cy="565011"/>
            <a:chOff x="0" y="0"/>
            <a:chExt cx="812800" cy="812800"/>
          </a:xfrm>
        </p:grpSpPr>
        <p:sp>
          <p:nvSpPr>
            <p:cNvPr name="Freeform 36" id="36"/>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gradFill rotWithShape="true">
              <a:gsLst>
                <a:gs pos="0">
                  <a:srgbClr val="003A89">
                    <a:alpha val="100000"/>
                  </a:srgbClr>
                </a:gs>
                <a:gs pos="100000">
                  <a:srgbClr val="C700FF">
                    <a:alpha val="100000"/>
                  </a:srgbClr>
                </a:gs>
              </a:gsLst>
              <a:lin ang="2700000"/>
            </a:gradFill>
          </p:spPr>
        </p:sp>
        <p:sp>
          <p:nvSpPr>
            <p:cNvPr name="TextBox 37" id="37"/>
            <p:cNvSpPr txBox="true"/>
            <p:nvPr/>
          </p:nvSpPr>
          <p:spPr>
            <a:xfrm>
              <a:off x="0" y="-47625"/>
              <a:ext cx="812800" cy="860425"/>
            </a:xfrm>
            <a:prstGeom prst="rect">
              <a:avLst/>
            </a:prstGeom>
          </p:spPr>
          <p:txBody>
            <a:bodyPr anchor="ctr" rtlCol="false" tIns="50800" lIns="50800" bIns="50800" rIns="50800"/>
            <a:lstStyle/>
            <a:p>
              <a:pPr algn="ctr">
                <a:lnSpc>
                  <a:spcPts val="2239"/>
                </a:lnSpc>
              </a:pPr>
            </a:p>
          </p:txBody>
        </p:sp>
      </p:grpSp>
      <p:sp>
        <p:nvSpPr>
          <p:cNvPr name="TextBox 38" id="38"/>
          <p:cNvSpPr txBox="true"/>
          <p:nvPr/>
        </p:nvSpPr>
        <p:spPr>
          <a:xfrm rot="0">
            <a:off x="2032281" y="6204958"/>
            <a:ext cx="413585" cy="252499"/>
          </a:xfrm>
          <a:prstGeom prst="rect">
            <a:avLst/>
          </a:prstGeom>
        </p:spPr>
        <p:txBody>
          <a:bodyPr anchor="t" rtlCol="false" tIns="0" lIns="0" bIns="0" rIns="0">
            <a:spAutoFit/>
          </a:bodyPr>
          <a:lstStyle/>
          <a:p>
            <a:pPr algn="ctr">
              <a:lnSpc>
                <a:spcPts val="2100"/>
              </a:lnSpc>
              <a:spcBef>
                <a:spcPct val="0"/>
              </a:spcBef>
            </a:pPr>
            <a:r>
              <a:rPr lang="en-US" b="true" sz="1500">
                <a:solidFill>
                  <a:srgbClr val="FFFFFF"/>
                </a:solidFill>
                <a:latin typeface="Open Sans Bold"/>
                <a:ea typeface="Open Sans Bold"/>
                <a:cs typeface="Open Sans Bold"/>
                <a:sym typeface="Open Sans Bold"/>
              </a:rPr>
              <a:t>05</a:t>
            </a:r>
          </a:p>
        </p:txBody>
      </p:sp>
      <p:grpSp>
        <p:nvGrpSpPr>
          <p:cNvPr name="Group 39" id="39"/>
          <p:cNvGrpSpPr/>
          <p:nvPr/>
        </p:nvGrpSpPr>
        <p:grpSpPr>
          <a:xfrm rot="0">
            <a:off x="1956568" y="6939756"/>
            <a:ext cx="565011" cy="565011"/>
            <a:chOff x="0" y="0"/>
            <a:chExt cx="812800" cy="812800"/>
          </a:xfrm>
        </p:grpSpPr>
        <p:sp>
          <p:nvSpPr>
            <p:cNvPr name="Freeform 40" id="40"/>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gradFill rotWithShape="true">
              <a:gsLst>
                <a:gs pos="0">
                  <a:srgbClr val="003A89">
                    <a:alpha val="100000"/>
                  </a:srgbClr>
                </a:gs>
                <a:gs pos="100000">
                  <a:srgbClr val="C700FF">
                    <a:alpha val="100000"/>
                  </a:srgbClr>
                </a:gs>
              </a:gsLst>
              <a:lin ang="2700000"/>
            </a:gradFill>
          </p:spPr>
        </p:sp>
        <p:sp>
          <p:nvSpPr>
            <p:cNvPr name="TextBox 41" id="41"/>
            <p:cNvSpPr txBox="true"/>
            <p:nvPr/>
          </p:nvSpPr>
          <p:spPr>
            <a:xfrm>
              <a:off x="0" y="-47625"/>
              <a:ext cx="812800" cy="860425"/>
            </a:xfrm>
            <a:prstGeom prst="rect">
              <a:avLst/>
            </a:prstGeom>
          </p:spPr>
          <p:txBody>
            <a:bodyPr anchor="ctr" rtlCol="false" tIns="50800" lIns="50800" bIns="50800" rIns="50800"/>
            <a:lstStyle/>
            <a:p>
              <a:pPr algn="ctr">
                <a:lnSpc>
                  <a:spcPts val="2239"/>
                </a:lnSpc>
              </a:pPr>
            </a:p>
          </p:txBody>
        </p:sp>
      </p:grpSp>
      <p:sp>
        <p:nvSpPr>
          <p:cNvPr name="TextBox 42" id="42"/>
          <p:cNvSpPr txBox="true"/>
          <p:nvPr/>
        </p:nvSpPr>
        <p:spPr>
          <a:xfrm rot="0">
            <a:off x="2032281" y="7081725"/>
            <a:ext cx="413585" cy="252499"/>
          </a:xfrm>
          <a:prstGeom prst="rect">
            <a:avLst/>
          </a:prstGeom>
        </p:spPr>
        <p:txBody>
          <a:bodyPr anchor="t" rtlCol="false" tIns="0" lIns="0" bIns="0" rIns="0">
            <a:spAutoFit/>
          </a:bodyPr>
          <a:lstStyle/>
          <a:p>
            <a:pPr algn="ctr">
              <a:lnSpc>
                <a:spcPts val="2100"/>
              </a:lnSpc>
              <a:spcBef>
                <a:spcPct val="0"/>
              </a:spcBef>
            </a:pPr>
            <a:r>
              <a:rPr lang="en-US" b="true" sz="1500">
                <a:solidFill>
                  <a:srgbClr val="FFFFFF"/>
                </a:solidFill>
                <a:latin typeface="Open Sans Bold"/>
                <a:ea typeface="Open Sans Bold"/>
                <a:cs typeface="Open Sans Bold"/>
                <a:sym typeface="Open Sans Bold"/>
              </a:rPr>
              <a:t>06</a:t>
            </a:r>
          </a:p>
        </p:txBody>
      </p:sp>
      <p:grpSp>
        <p:nvGrpSpPr>
          <p:cNvPr name="Group 43" id="43"/>
          <p:cNvGrpSpPr/>
          <p:nvPr/>
        </p:nvGrpSpPr>
        <p:grpSpPr>
          <a:xfrm rot="0">
            <a:off x="1956568" y="8693289"/>
            <a:ext cx="565011" cy="565011"/>
            <a:chOff x="0" y="0"/>
            <a:chExt cx="812800" cy="812800"/>
          </a:xfrm>
        </p:grpSpPr>
        <p:sp>
          <p:nvSpPr>
            <p:cNvPr name="Freeform 44" id="44"/>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gradFill rotWithShape="true">
              <a:gsLst>
                <a:gs pos="0">
                  <a:srgbClr val="003A89">
                    <a:alpha val="100000"/>
                  </a:srgbClr>
                </a:gs>
                <a:gs pos="100000">
                  <a:srgbClr val="C700FF">
                    <a:alpha val="100000"/>
                  </a:srgbClr>
                </a:gs>
              </a:gsLst>
              <a:lin ang="2700000"/>
            </a:gradFill>
          </p:spPr>
        </p:sp>
        <p:sp>
          <p:nvSpPr>
            <p:cNvPr name="TextBox 45" id="45"/>
            <p:cNvSpPr txBox="true"/>
            <p:nvPr/>
          </p:nvSpPr>
          <p:spPr>
            <a:xfrm>
              <a:off x="0" y="-47625"/>
              <a:ext cx="812800" cy="860425"/>
            </a:xfrm>
            <a:prstGeom prst="rect">
              <a:avLst/>
            </a:prstGeom>
          </p:spPr>
          <p:txBody>
            <a:bodyPr anchor="ctr" rtlCol="false" tIns="50800" lIns="50800" bIns="50800" rIns="50800"/>
            <a:lstStyle/>
            <a:p>
              <a:pPr algn="ctr">
                <a:lnSpc>
                  <a:spcPts val="2239"/>
                </a:lnSpc>
              </a:pPr>
            </a:p>
          </p:txBody>
        </p:sp>
      </p:grpSp>
      <p:sp>
        <p:nvSpPr>
          <p:cNvPr name="TextBox 46" id="46"/>
          <p:cNvSpPr txBox="true"/>
          <p:nvPr/>
        </p:nvSpPr>
        <p:spPr>
          <a:xfrm rot="0">
            <a:off x="2032281" y="8835257"/>
            <a:ext cx="413585" cy="252499"/>
          </a:xfrm>
          <a:prstGeom prst="rect">
            <a:avLst/>
          </a:prstGeom>
        </p:spPr>
        <p:txBody>
          <a:bodyPr anchor="t" rtlCol="false" tIns="0" lIns="0" bIns="0" rIns="0">
            <a:spAutoFit/>
          </a:bodyPr>
          <a:lstStyle/>
          <a:p>
            <a:pPr algn="ctr">
              <a:lnSpc>
                <a:spcPts val="2100"/>
              </a:lnSpc>
              <a:spcBef>
                <a:spcPct val="0"/>
              </a:spcBef>
            </a:pPr>
            <a:r>
              <a:rPr lang="en-US" b="true" sz="1500">
                <a:solidFill>
                  <a:srgbClr val="FFFFFF"/>
                </a:solidFill>
                <a:latin typeface="Open Sans Bold"/>
                <a:ea typeface="Open Sans Bold"/>
                <a:cs typeface="Open Sans Bold"/>
                <a:sym typeface="Open Sans Bold"/>
              </a:rPr>
              <a:t>08</a:t>
            </a:r>
          </a:p>
        </p:txBody>
      </p:sp>
      <p:grpSp>
        <p:nvGrpSpPr>
          <p:cNvPr name="Group 47" id="47"/>
          <p:cNvGrpSpPr/>
          <p:nvPr/>
        </p:nvGrpSpPr>
        <p:grpSpPr>
          <a:xfrm rot="0">
            <a:off x="1956568" y="7816523"/>
            <a:ext cx="565011" cy="565011"/>
            <a:chOff x="0" y="0"/>
            <a:chExt cx="812800" cy="812800"/>
          </a:xfrm>
        </p:grpSpPr>
        <p:sp>
          <p:nvSpPr>
            <p:cNvPr name="Freeform 48" id="48"/>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gradFill rotWithShape="true">
              <a:gsLst>
                <a:gs pos="0">
                  <a:srgbClr val="003A89">
                    <a:alpha val="100000"/>
                  </a:srgbClr>
                </a:gs>
                <a:gs pos="100000">
                  <a:srgbClr val="C700FF">
                    <a:alpha val="100000"/>
                  </a:srgbClr>
                </a:gs>
              </a:gsLst>
              <a:lin ang="2700000"/>
            </a:gradFill>
          </p:spPr>
        </p:sp>
        <p:sp>
          <p:nvSpPr>
            <p:cNvPr name="TextBox 49" id="49"/>
            <p:cNvSpPr txBox="true"/>
            <p:nvPr/>
          </p:nvSpPr>
          <p:spPr>
            <a:xfrm>
              <a:off x="0" y="-47625"/>
              <a:ext cx="812800" cy="860425"/>
            </a:xfrm>
            <a:prstGeom prst="rect">
              <a:avLst/>
            </a:prstGeom>
          </p:spPr>
          <p:txBody>
            <a:bodyPr anchor="ctr" rtlCol="false" tIns="50800" lIns="50800" bIns="50800" rIns="50800"/>
            <a:lstStyle/>
            <a:p>
              <a:pPr algn="ctr">
                <a:lnSpc>
                  <a:spcPts val="2239"/>
                </a:lnSpc>
              </a:pPr>
            </a:p>
          </p:txBody>
        </p:sp>
      </p:grpSp>
      <p:sp>
        <p:nvSpPr>
          <p:cNvPr name="TextBox 50" id="50"/>
          <p:cNvSpPr txBox="true"/>
          <p:nvPr/>
        </p:nvSpPr>
        <p:spPr>
          <a:xfrm rot="0">
            <a:off x="2032281" y="7958491"/>
            <a:ext cx="413585" cy="252499"/>
          </a:xfrm>
          <a:prstGeom prst="rect">
            <a:avLst/>
          </a:prstGeom>
        </p:spPr>
        <p:txBody>
          <a:bodyPr anchor="t" rtlCol="false" tIns="0" lIns="0" bIns="0" rIns="0">
            <a:spAutoFit/>
          </a:bodyPr>
          <a:lstStyle/>
          <a:p>
            <a:pPr algn="ctr">
              <a:lnSpc>
                <a:spcPts val="2100"/>
              </a:lnSpc>
              <a:spcBef>
                <a:spcPct val="0"/>
              </a:spcBef>
            </a:pPr>
            <a:r>
              <a:rPr lang="en-US" b="true" sz="1500">
                <a:solidFill>
                  <a:srgbClr val="FFFFFF"/>
                </a:solidFill>
                <a:latin typeface="Open Sans Bold"/>
                <a:ea typeface="Open Sans Bold"/>
                <a:cs typeface="Open Sans Bold"/>
                <a:sym typeface="Open Sans Bold"/>
              </a:rPr>
              <a:t>07</a:t>
            </a:r>
          </a:p>
        </p:txBody>
      </p:sp>
      <p:grpSp>
        <p:nvGrpSpPr>
          <p:cNvPr name="Group 51" id="51"/>
          <p:cNvGrpSpPr/>
          <p:nvPr/>
        </p:nvGrpSpPr>
        <p:grpSpPr>
          <a:xfrm rot="0">
            <a:off x="1956568" y="5186224"/>
            <a:ext cx="565011" cy="565011"/>
            <a:chOff x="0" y="0"/>
            <a:chExt cx="812800" cy="812800"/>
          </a:xfrm>
        </p:grpSpPr>
        <p:sp>
          <p:nvSpPr>
            <p:cNvPr name="Freeform 52" id="52"/>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gradFill rotWithShape="true">
              <a:gsLst>
                <a:gs pos="0">
                  <a:srgbClr val="003A89">
                    <a:alpha val="100000"/>
                  </a:srgbClr>
                </a:gs>
                <a:gs pos="100000">
                  <a:srgbClr val="C700FF">
                    <a:alpha val="100000"/>
                  </a:srgbClr>
                </a:gs>
              </a:gsLst>
              <a:lin ang="2700000"/>
            </a:gradFill>
          </p:spPr>
        </p:sp>
        <p:sp>
          <p:nvSpPr>
            <p:cNvPr name="TextBox 53" id="53"/>
            <p:cNvSpPr txBox="true"/>
            <p:nvPr/>
          </p:nvSpPr>
          <p:spPr>
            <a:xfrm>
              <a:off x="0" y="-47625"/>
              <a:ext cx="812800" cy="860425"/>
            </a:xfrm>
            <a:prstGeom prst="rect">
              <a:avLst/>
            </a:prstGeom>
          </p:spPr>
          <p:txBody>
            <a:bodyPr anchor="ctr" rtlCol="false" tIns="50800" lIns="50800" bIns="50800" rIns="50800"/>
            <a:lstStyle/>
            <a:p>
              <a:pPr algn="ctr">
                <a:lnSpc>
                  <a:spcPts val="2239"/>
                </a:lnSpc>
              </a:pPr>
            </a:p>
          </p:txBody>
        </p:sp>
      </p:grpSp>
      <p:sp>
        <p:nvSpPr>
          <p:cNvPr name="TextBox 54" id="54"/>
          <p:cNvSpPr txBox="true"/>
          <p:nvPr/>
        </p:nvSpPr>
        <p:spPr>
          <a:xfrm rot="0">
            <a:off x="2032281" y="5328192"/>
            <a:ext cx="413585" cy="252499"/>
          </a:xfrm>
          <a:prstGeom prst="rect">
            <a:avLst/>
          </a:prstGeom>
        </p:spPr>
        <p:txBody>
          <a:bodyPr anchor="t" rtlCol="false" tIns="0" lIns="0" bIns="0" rIns="0">
            <a:spAutoFit/>
          </a:bodyPr>
          <a:lstStyle/>
          <a:p>
            <a:pPr algn="ctr">
              <a:lnSpc>
                <a:spcPts val="2100"/>
              </a:lnSpc>
              <a:spcBef>
                <a:spcPct val="0"/>
              </a:spcBef>
            </a:pPr>
            <a:r>
              <a:rPr lang="en-US" b="true" sz="1500">
                <a:solidFill>
                  <a:srgbClr val="FFFFFF"/>
                </a:solidFill>
                <a:latin typeface="Open Sans Bold"/>
                <a:ea typeface="Open Sans Bold"/>
                <a:cs typeface="Open Sans Bold"/>
                <a:sym typeface="Open Sans Bold"/>
              </a:rPr>
              <a:t>04</a:t>
            </a:r>
          </a:p>
        </p:txBody>
      </p:sp>
      <p:sp>
        <p:nvSpPr>
          <p:cNvPr name="Freeform 55" id="55"/>
          <p:cNvSpPr/>
          <p:nvPr/>
        </p:nvSpPr>
        <p:spPr>
          <a:xfrm flipH="false" flipV="false" rot="0">
            <a:off x="-1395202" y="7060732"/>
            <a:ext cx="5974530" cy="5974530"/>
          </a:xfrm>
          <a:custGeom>
            <a:avLst/>
            <a:gdLst/>
            <a:ahLst/>
            <a:cxnLst/>
            <a:rect r="r" b="b" t="t" l="l"/>
            <a:pathLst>
              <a:path h="5974530" w="5974530">
                <a:moveTo>
                  <a:pt x="0" y="0"/>
                </a:moveTo>
                <a:lnTo>
                  <a:pt x="5974530" y="0"/>
                </a:lnTo>
                <a:lnTo>
                  <a:pt x="5974530" y="5974530"/>
                </a:lnTo>
                <a:lnTo>
                  <a:pt x="0" y="5974530"/>
                </a:lnTo>
                <a:lnTo>
                  <a:pt x="0" y="0"/>
                </a:lnTo>
                <a:close/>
              </a:path>
            </a:pathLst>
          </a:custGeom>
          <a:blipFill>
            <a:blip r:embed="rId2">
              <a:alphaModFix amt="43999"/>
            </a:blip>
            <a:stretch>
              <a:fillRect l="0" t="0" r="0" b="0"/>
            </a:stretch>
          </a:blipFill>
        </p:spPr>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19053D">
                <a:alpha val="100000"/>
              </a:srgbClr>
            </a:gs>
            <a:gs pos="100000">
              <a:srgbClr val="0C001E">
                <a:alpha val="100000"/>
              </a:srgbClr>
            </a:gs>
          </a:gsLst>
          <a:lin ang="2700000"/>
        </a:gradFill>
      </p:bgPr>
    </p:bg>
    <p:spTree>
      <p:nvGrpSpPr>
        <p:cNvPr id="1" name=""/>
        <p:cNvGrpSpPr/>
        <p:nvPr/>
      </p:nvGrpSpPr>
      <p:grpSpPr>
        <a:xfrm>
          <a:off x="0" y="0"/>
          <a:ext cx="0" cy="0"/>
          <a:chOff x="0" y="0"/>
          <a:chExt cx="0" cy="0"/>
        </a:xfrm>
      </p:grpSpPr>
      <p:grpSp>
        <p:nvGrpSpPr>
          <p:cNvPr name="Group 2" id="2"/>
          <p:cNvGrpSpPr/>
          <p:nvPr/>
        </p:nvGrpSpPr>
        <p:grpSpPr>
          <a:xfrm rot="0">
            <a:off x="18119337" y="7969812"/>
            <a:ext cx="168663" cy="1288488"/>
            <a:chOff x="0" y="0"/>
            <a:chExt cx="229432" cy="1752723"/>
          </a:xfrm>
        </p:grpSpPr>
        <p:sp>
          <p:nvSpPr>
            <p:cNvPr name="Freeform 3" id="3"/>
            <p:cNvSpPr/>
            <p:nvPr/>
          </p:nvSpPr>
          <p:spPr>
            <a:xfrm flipH="false" flipV="false" rot="0">
              <a:off x="0" y="0"/>
              <a:ext cx="229432" cy="1752723"/>
            </a:xfrm>
            <a:custGeom>
              <a:avLst/>
              <a:gdLst/>
              <a:ahLst/>
              <a:cxnLst/>
              <a:rect r="r" b="b" t="t" l="l"/>
              <a:pathLst>
                <a:path h="1752723" w="229432">
                  <a:moveTo>
                    <a:pt x="0" y="0"/>
                  </a:moveTo>
                  <a:lnTo>
                    <a:pt x="229432" y="0"/>
                  </a:lnTo>
                  <a:lnTo>
                    <a:pt x="229432" y="1752723"/>
                  </a:lnTo>
                  <a:lnTo>
                    <a:pt x="0" y="1752723"/>
                  </a:lnTo>
                  <a:close/>
                </a:path>
              </a:pathLst>
            </a:custGeom>
            <a:gradFill rotWithShape="true">
              <a:gsLst>
                <a:gs pos="0">
                  <a:srgbClr val="003A89">
                    <a:alpha val="100000"/>
                  </a:srgbClr>
                </a:gs>
                <a:gs pos="100000">
                  <a:srgbClr val="C700FF">
                    <a:alpha val="100000"/>
                  </a:srgbClr>
                </a:gs>
              </a:gsLst>
              <a:lin ang="2700000"/>
            </a:gradFill>
          </p:spPr>
        </p:sp>
        <p:sp>
          <p:nvSpPr>
            <p:cNvPr name="TextBox 4" id="4"/>
            <p:cNvSpPr txBox="true"/>
            <p:nvPr/>
          </p:nvSpPr>
          <p:spPr>
            <a:xfrm>
              <a:off x="0" y="-38100"/>
              <a:ext cx="229432" cy="1790823"/>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6230600" y="0"/>
            <a:ext cx="1028700" cy="1028700"/>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gradFill rotWithShape="true">
              <a:gsLst>
                <a:gs pos="0">
                  <a:srgbClr val="003A89">
                    <a:alpha val="100000"/>
                  </a:srgbClr>
                </a:gs>
                <a:gs pos="100000">
                  <a:srgbClr val="C700FF">
                    <a:alpha val="100000"/>
                  </a:srgbClr>
                </a:gs>
              </a:gsLst>
              <a:lin ang="2700000"/>
            </a:gradFill>
          </p:spPr>
        </p:sp>
        <p:sp>
          <p:nvSpPr>
            <p:cNvPr name="TextBox 7" id="7"/>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1395202" y="7060732"/>
            <a:ext cx="5974530" cy="5974530"/>
          </a:xfrm>
          <a:custGeom>
            <a:avLst/>
            <a:gdLst/>
            <a:ahLst/>
            <a:cxnLst/>
            <a:rect r="r" b="b" t="t" l="l"/>
            <a:pathLst>
              <a:path h="5974530" w="5974530">
                <a:moveTo>
                  <a:pt x="0" y="0"/>
                </a:moveTo>
                <a:lnTo>
                  <a:pt x="5974530" y="0"/>
                </a:lnTo>
                <a:lnTo>
                  <a:pt x="5974530" y="5974530"/>
                </a:lnTo>
                <a:lnTo>
                  <a:pt x="0" y="5974530"/>
                </a:lnTo>
                <a:lnTo>
                  <a:pt x="0" y="0"/>
                </a:lnTo>
                <a:close/>
              </a:path>
            </a:pathLst>
          </a:custGeom>
          <a:blipFill>
            <a:blip r:embed="rId2">
              <a:alphaModFix amt="43999"/>
            </a:blip>
            <a:stretch>
              <a:fillRect l="0" t="0" r="0" b="0"/>
            </a:stretch>
          </a:blipFill>
        </p:spPr>
      </p:sp>
      <p:sp>
        <p:nvSpPr>
          <p:cNvPr name="Freeform 9" id="9"/>
          <p:cNvSpPr/>
          <p:nvPr/>
        </p:nvSpPr>
        <p:spPr>
          <a:xfrm flipH="false" flipV="false" rot="0">
            <a:off x="15619155" y="766647"/>
            <a:ext cx="5077562" cy="4817434"/>
          </a:xfrm>
          <a:custGeom>
            <a:avLst/>
            <a:gdLst/>
            <a:ahLst/>
            <a:cxnLst/>
            <a:rect r="r" b="b" t="t" l="l"/>
            <a:pathLst>
              <a:path h="4817434" w="5077562">
                <a:moveTo>
                  <a:pt x="0" y="0"/>
                </a:moveTo>
                <a:lnTo>
                  <a:pt x="5077562" y="0"/>
                </a:lnTo>
                <a:lnTo>
                  <a:pt x="5077562" y="4817434"/>
                </a:lnTo>
                <a:lnTo>
                  <a:pt x="0" y="4817434"/>
                </a:lnTo>
                <a:lnTo>
                  <a:pt x="0" y="0"/>
                </a:lnTo>
                <a:close/>
              </a:path>
            </a:pathLst>
          </a:custGeom>
          <a:blipFill>
            <a:blip r:embed="rId2">
              <a:alphaModFix amt="43999"/>
            </a:blip>
            <a:stretch>
              <a:fillRect l="0" t="-2699" r="0" b="-2699"/>
            </a:stretch>
          </a:blipFill>
        </p:spPr>
      </p:sp>
      <p:sp>
        <p:nvSpPr>
          <p:cNvPr name="Freeform 10" id="10"/>
          <p:cNvSpPr/>
          <p:nvPr/>
        </p:nvSpPr>
        <p:spPr>
          <a:xfrm flipH="false" flipV="false" rot="0">
            <a:off x="3700611" y="-1967240"/>
            <a:ext cx="3504866" cy="3504866"/>
          </a:xfrm>
          <a:custGeom>
            <a:avLst/>
            <a:gdLst/>
            <a:ahLst/>
            <a:cxnLst/>
            <a:rect r="r" b="b" t="t" l="l"/>
            <a:pathLst>
              <a:path h="3504866" w="3504866">
                <a:moveTo>
                  <a:pt x="0" y="0"/>
                </a:moveTo>
                <a:lnTo>
                  <a:pt x="3504866" y="0"/>
                </a:lnTo>
                <a:lnTo>
                  <a:pt x="3504866" y="3504867"/>
                </a:lnTo>
                <a:lnTo>
                  <a:pt x="0" y="3504867"/>
                </a:lnTo>
                <a:lnTo>
                  <a:pt x="0" y="0"/>
                </a:lnTo>
                <a:close/>
              </a:path>
            </a:pathLst>
          </a:custGeom>
          <a:blipFill>
            <a:blip r:embed="rId2">
              <a:alphaModFix amt="43999"/>
            </a:blip>
            <a:stretch>
              <a:fillRect l="0" t="0" r="0" b="0"/>
            </a:stretch>
          </a:blipFill>
        </p:spPr>
      </p:sp>
      <p:grpSp>
        <p:nvGrpSpPr>
          <p:cNvPr name="Group 11" id="11"/>
          <p:cNvGrpSpPr/>
          <p:nvPr/>
        </p:nvGrpSpPr>
        <p:grpSpPr>
          <a:xfrm rot="0">
            <a:off x="10364200" y="0"/>
            <a:ext cx="5866400" cy="10287000"/>
            <a:chOff x="0" y="0"/>
            <a:chExt cx="3686439" cy="6464339"/>
          </a:xfrm>
        </p:grpSpPr>
        <p:sp>
          <p:nvSpPr>
            <p:cNvPr name="Freeform 12" id="12"/>
            <p:cNvSpPr/>
            <p:nvPr/>
          </p:nvSpPr>
          <p:spPr>
            <a:xfrm flipH="false" flipV="false" rot="0">
              <a:off x="0" y="0"/>
              <a:ext cx="3686439" cy="6464339"/>
            </a:xfrm>
            <a:custGeom>
              <a:avLst/>
              <a:gdLst/>
              <a:ahLst/>
              <a:cxnLst/>
              <a:rect r="r" b="b" t="t" l="l"/>
              <a:pathLst>
                <a:path h="6464339" w="3686439">
                  <a:moveTo>
                    <a:pt x="3686439" y="6464339"/>
                  </a:moveTo>
                  <a:lnTo>
                    <a:pt x="784406" y="6464339"/>
                  </a:lnTo>
                  <a:lnTo>
                    <a:pt x="0" y="0"/>
                  </a:lnTo>
                  <a:lnTo>
                    <a:pt x="2902034" y="0"/>
                  </a:lnTo>
                  <a:lnTo>
                    <a:pt x="3686439" y="6464339"/>
                  </a:lnTo>
                  <a:close/>
                </a:path>
              </a:pathLst>
            </a:custGeom>
            <a:gradFill rotWithShape="true">
              <a:gsLst>
                <a:gs pos="0">
                  <a:srgbClr val="003A89">
                    <a:alpha val="100000"/>
                  </a:srgbClr>
                </a:gs>
                <a:gs pos="100000">
                  <a:srgbClr val="C700FF">
                    <a:alpha val="100000"/>
                  </a:srgbClr>
                </a:gs>
              </a:gsLst>
              <a:lin ang="2700000"/>
            </a:gradFill>
            <a:ln w="12700">
              <a:solidFill>
                <a:srgbClr val="000000"/>
              </a:solidFill>
            </a:ln>
          </p:spPr>
        </p:sp>
      </p:grpSp>
      <p:grpSp>
        <p:nvGrpSpPr>
          <p:cNvPr name="Group 13" id="13"/>
          <p:cNvGrpSpPr/>
          <p:nvPr/>
        </p:nvGrpSpPr>
        <p:grpSpPr>
          <a:xfrm rot="0">
            <a:off x="10817031" y="692671"/>
            <a:ext cx="4960737" cy="8901657"/>
            <a:chOff x="0" y="0"/>
            <a:chExt cx="3686439" cy="6615029"/>
          </a:xfrm>
        </p:grpSpPr>
        <p:sp>
          <p:nvSpPr>
            <p:cNvPr name="Freeform 14" id="14"/>
            <p:cNvSpPr/>
            <p:nvPr/>
          </p:nvSpPr>
          <p:spPr>
            <a:xfrm flipH="false" flipV="false" rot="0">
              <a:off x="0" y="0"/>
              <a:ext cx="3686439" cy="6615030"/>
            </a:xfrm>
            <a:custGeom>
              <a:avLst/>
              <a:gdLst/>
              <a:ahLst/>
              <a:cxnLst/>
              <a:rect r="r" b="b" t="t" l="l"/>
              <a:pathLst>
                <a:path h="6615030" w="3686439">
                  <a:moveTo>
                    <a:pt x="3686439" y="6615030"/>
                  </a:moveTo>
                  <a:lnTo>
                    <a:pt x="784406" y="6615030"/>
                  </a:lnTo>
                  <a:lnTo>
                    <a:pt x="0" y="0"/>
                  </a:lnTo>
                  <a:lnTo>
                    <a:pt x="2902034" y="0"/>
                  </a:lnTo>
                  <a:lnTo>
                    <a:pt x="3686439" y="6615030"/>
                  </a:lnTo>
                  <a:close/>
                </a:path>
              </a:pathLst>
            </a:custGeom>
            <a:blipFill>
              <a:blip r:embed="rId3"/>
              <a:stretch>
                <a:fillRect l="-9412" t="0" r="-9412" b="0"/>
              </a:stretch>
            </a:blipFill>
          </p:spPr>
        </p:sp>
      </p:grpSp>
      <p:grpSp>
        <p:nvGrpSpPr>
          <p:cNvPr name="Group 15" id="15"/>
          <p:cNvGrpSpPr/>
          <p:nvPr/>
        </p:nvGrpSpPr>
        <p:grpSpPr>
          <a:xfrm rot="0">
            <a:off x="1028700" y="2963314"/>
            <a:ext cx="338875" cy="338875"/>
            <a:chOff x="0" y="0"/>
            <a:chExt cx="406400" cy="406400"/>
          </a:xfrm>
        </p:grpSpPr>
        <p:sp>
          <p:nvSpPr>
            <p:cNvPr name="Freeform 16" id="16"/>
            <p:cNvSpPr/>
            <p:nvPr/>
          </p:nvSpPr>
          <p:spPr>
            <a:xfrm flipH="false" flipV="false" rot="0">
              <a:off x="0" y="0"/>
              <a:ext cx="406400" cy="406400"/>
            </a:xfrm>
            <a:custGeom>
              <a:avLst/>
              <a:gdLst/>
              <a:ahLst/>
              <a:cxnLst/>
              <a:rect r="r" b="b" t="t" l="l"/>
              <a:pathLst>
                <a:path h="406400" w="406400">
                  <a:moveTo>
                    <a:pt x="0" y="0"/>
                  </a:moveTo>
                  <a:lnTo>
                    <a:pt x="406400" y="0"/>
                  </a:lnTo>
                  <a:lnTo>
                    <a:pt x="406400" y="406400"/>
                  </a:lnTo>
                  <a:lnTo>
                    <a:pt x="0" y="406400"/>
                  </a:lnTo>
                  <a:close/>
                </a:path>
              </a:pathLst>
            </a:custGeom>
            <a:gradFill rotWithShape="true">
              <a:gsLst>
                <a:gs pos="0">
                  <a:srgbClr val="003A89">
                    <a:alpha val="100000"/>
                  </a:srgbClr>
                </a:gs>
                <a:gs pos="100000">
                  <a:srgbClr val="C700FF">
                    <a:alpha val="100000"/>
                  </a:srgbClr>
                </a:gs>
              </a:gsLst>
              <a:lin ang="2700000"/>
            </a:gradFill>
          </p:spPr>
        </p:sp>
        <p:sp>
          <p:nvSpPr>
            <p:cNvPr name="TextBox 17" id="17"/>
            <p:cNvSpPr txBox="true"/>
            <p:nvPr/>
          </p:nvSpPr>
          <p:spPr>
            <a:xfrm>
              <a:off x="0" y="-47625"/>
              <a:ext cx="406400" cy="454025"/>
            </a:xfrm>
            <a:prstGeom prst="rect">
              <a:avLst/>
            </a:prstGeom>
          </p:spPr>
          <p:txBody>
            <a:bodyPr anchor="ctr" rtlCol="false" tIns="50800" lIns="50800" bIns="50800" rIns="50800"/>
            <a:lstStyle/>
            <a:p>
              <a:pPr algn="ctr">
                <a:lnSpc>
                  <a:spcPts val="2239"/>
                </a:lnSpc>
              </a:pPr>
            </a:p>
          </p:txBody>
        </p:sp>
      </p:grpSp>
      <p:sp>
        <p:nvSpPr>
          <p:cNvPr name="TextBox 18" id="18"/>
          <p:cNvSpPr txBox="true"/>
          <p:nvPr/>
        </p:nvSpPr>
        <p:spPr>
          <a:xfrm rot="0">
            <a:off x="1592063" y="2934739"/>
            <a:ext cx="6519666" cy="1554466"/>
          </a:xfrm>
          <a:prstGeom prst="rect">
            <a:avLst/>
          </a:prstGeom>
        </p:spPr>
        <p:txBody>
          <a:bodyPr anchor="t" rtlCol="false" tIns="0" lIns="0" bIns="0" rIns="0">
            <a:spAutoFit/>
          </a:bodyPr>
          <a:lstStyle/>
          <a:p>
            <a:pPr algn="just">
              <a:lnSpc>
                <a:spcPts val="2520"/>
              </a:lnSpc>
              <a:spcBef>
                <a:spcPct val="0"/>
              </a:spcBef>
            </a:pPr>
            <a:r>
              <a:rPr lang="en-US" sz="1800">
                <a:solidFill>
                  <a:srgbClr val="FFFFFF"/>
                </a:solidFill>
                <a:latin typeface="Open Sans"/>
                <a:ea typeface="Open Sans"/>
                <a:cs typeface="Open Sans"/>
                <a:sym typeface="Open Sans"/>
              </a:rPr>
              <a:t>Il modello utente assume sembianze umanoidi, analogamente agli agenti presenti nella scena. Per muoversi all'interno dell'ambiente, l'utente controlla un avatar dotato di una Main Camera posizionata all'altezza della testa, consentendo un punto di vista naturale al livello degli occhi.</a:t>
            </a:r>
          </a:p>
        </p:txBody>
      </p:sp>
      <p:grpSp>
        <p:nvGrpSpPr>
          <p:cNvPr name="Group 19" id="19"/>
          <p:cNvGrpSpPr/>
          <p:nvPr/>
        </p:nvGrpSpPr>
        <p:grpSpPr>
          <a:xfrm rot="0">
            <a:off x="1028700" y="4889255"/>
            <a:ext cx="338875" cy="338875"/>
            <a:chOff x="0" y="0"/>
            <a:chExt cx="406400" cy="406400"/>
          </a:xfrm>
        </p:grpSpPr>
        <p:sp>
          <p:nvSpPr>
            <p:cNvPr name="Freeform 20" id="20"/>
            <p:cNvSpPr/>
            <p:nvPr/>
          </p:nvSpPr>
          <p:spPr>
            <a:xfrm flipH="false" flipV="false" rot="0">
              <a:off x="0" y="0"/>
              <a:ext cx="406400" cy="406400"/>
            </a:xfrm>
            <a:custGeom>
              <a:avLst/>
              <a:gdLst/>
              <a:ahLst/>
              <a:cxnLst/>
              <a:rect r="r" b="b" t="t" l="l"/>
              <a:pathLst>
                <a:path h="406400" w="406400">
                  <a:moveTo>
                    <a:pt x="0" y="0"/>
                  </a:moveTo>
                  <a:lnTo>
                    <a:pt x="406400" y="0"/>
                  </a:lnTo>
                  <a:lnTo>
                    <a:pt x="406400" y="406400"/>
                  </a:lnTo>
                  <a:lnTo>
                    <a:pt x="0" y="406400"/>
                  </a:lnTo>
                  <a:close/>
                </a:path>
              </a:pathLst>
            </a:custGeom>
            <a:gradFill rotWithShape="true">
              <a:gsLst>
                <a:gs pos="0">
                  <a:srgbClr val="003A89">
                    <a:alpha val="100000"/>
                  </a:srgbClr>
                </a:gs>
                <a:gs pos="100000">
                  <a:srgbClr val="C700FF">
                    <a:alpha val="100000"/>
                  </a:srgbClr>
                </a:gs>
              </a:gsLst>
              <a:lin ang="2700000"/>
            </a:gradFill>
          </p:spPr>
        </p:sp>
        <p:sp>
          <p:nvSpPr>
            <p:cNvPr name="TextBox 21" id="21"/>
            <p:cNvSpPr txBox="true"/>
            <p:nvPr/>
          </p:nvSpPr>
          <p:spPr>
            <a:xfrm>
              <a:off x="0" y="-47625"/>
              <a:ext cx="406400" cy="454025"/>
            </a:xfrm>
            <a:prstGeom prst="rect">
              <a:avLst/>
            </a:prstGeom>
          </p:spPr>
          <p:txBody>
            <a:bodyPr anchor="ctr" rtlCol="false" tIns="50800" lIns="50800" bIns="50800" rIns="50800"/>
            <a:lstStyle/>
            <a:p>
              <a:pPr algn="ctr">
                <a:lnSpc>
                  <a:spcPts val="2239"/>
                </a:lnSpc>
              </a:pPr>
            </a:p>
          </p:txBody>
        </p:sp>
      </p:grpSp>
      <p:sp>
        <p:nvSpPr>
          <p:cNvPr name="TextBox 22" id="22"/>
          <p:cNvSpPr txBox="true"/>
          <p:nvPr/>
        </p:nvSpPr>
        <p:spPr>
          <a:xfrm rot="0">
            <a:off x="1592063" y="4860680"/>
            <a:ext cx="6519666" cy="3126098"/>
          </a:xfrm>
          <a:prstGeom prst="rect">
            <a:avLst/>
          </a:prstGeom>
        </p:spPr>
        <p:txBody>
          <a:bodyPr anchor="t" rtlCol="false" tIns="0" lIns="0" bIns="0" rIns="0">
            <a:spAutoFit/>
          </a:bodyPr>
          <a:lstStyle/>
          <a:p>
            <a:pPr algn="just">
              <a:lnSpc>
                <a:spcPts val="2520"/>
              </a:lnSpc>
              <a:spcBef>
                <a:spcPct val="0"/>
              </a:spcBef>
            </a:pPr>
            <a:r>
              <a:rPr lang="en-US" sz="1800">
                <a:solidFill>
                  <a:srgbClr val="FFFFFF"/>
                </a:solidFill>
                <a:latin typeface="Open Sans"/>
                <a:ea typeface="Open Sans"/>
                <a:cs typeface="Open Sans"/>
                <a:sym typeface="Open Sans"/>
              </a:rPr>
              <a:t>I comandi principali, che consentono all’utente di esplorare l'ambiente, sono associati a specifici tasti della tastiera:</a:t>
            </a:r>
          </a:p>
          <a:p>
            <a:pPr algn="just">
              <a:lnSpc>
                <a:spcPts val="2520"/>
              </a:lnSpc>
              <a:spcBef>
                <a:spcPct val="0"/>
              </a:spcBef>
            </a:pPr>
          </a:p>
          <a:p>
            <a:pPr algn="just" marL="388620" indent="-194310" lvl="1">
              <a:lnSpc>
                <a:spcPts val="2520"/>
              </a:lnSpc>
              <a:spcBef>
                <a:spcPct val="0"/>
              </a:spcBef>
              <a:buFont typeface="Arial"/>
              <a:buChar char="•"/>
            </a:pPr>
            <a:r>
              <a:rPr lang="en-US" sz="1800">
                <a:solidFill>
                  <a:srgbClr val="FFFFFF"/>
                </a:solidFill>
                <a:latin typeface="Open Sans"/>
                <a:ea typeface="Open Sans"/>
                <a:cs typeface="Open Sans"/>
                <a:sym typeface="Open Sans"/>
              </a:rPr>
              <a:t>W: spostamento in avanti.</a:t>
            </a:r>
          </a:p>
          <a:p>
            <a:pPr algn="just" marL="388620" indent="-194310" lvl="1">
              <a:lnSpc>
                <a:spcPts val="2520"/>
              </a:lnSpc>
              <a:spcBef>
                <a:spcPct val="0"/>
              </a:spcBef>
              <a:buFont typeface="Arial"/>
              <a:buChar char="•"/>
            </a:pPr>
            <a:r>
              <a:rPr lang="en-US" sz="1800">
                <a:solidFill>
                  <a:srgbClr val="FFFFFF"/>
                </a:solidFill>
                <a:latin typeface="Open Sans"/>
                <a:ea typeface="Open Sans"/>
                <a:cs typeface="Open Sans"/>
                <a:sym typeface="Open Sans"/>
              </a:rPr>
              <a:t>A: spostamento laterale verso sinistra.</a:t>
            </a:r>
          </a:p>
          <a:p>
            <a:pPr algn="just" marL="388620" indent="-194310" lvl="1">
              <a:lnSpc>
                <a:spcPts val="2520"/>
              </a:lnSpc>
              <a:spcBef>
                <a:spcPct val="0"/>
              </a:spcBef>
              <a:buFont typeface="Arial"/>
              <a:buChar char="•"/>
            </a:pPr>
            <a:r>
              <a:rPr lang="en-US" sz="1800">
                <a:solidFill>
                  <a:srgbClr val="FFFFFF"/>
                </a:solidFill>
                <a:latin typeface="Open Sans"/>
                <a:ea typeface="Open Sans"/>
                <a:cs typeface="Open Sans"/>
                <a:sym typeface="Open Sans"/>
              </a:rPr>
              <a:t>S: spostamento all'indietro.</a:t>
            </a:r>
          </a:p>
          <a:p>
            <a:pPr algn="just" marL="388620" indent="-194310" lvl="1">
              <a:lnSpc>
                <a:spcPts val="2520"/>
              </a:lnSpc>
              <a:spcBef>
                <a:spcPct val="0"/>
              </a:spcBef>
              <a:buFont typeface="Arial"/>
              <a:buChar char="•"/>
            </a:pPr>
            <a:r>
              <a:rPr lang="en-US" sz="1800">
                <a:solidFill>
                  <a:srgbClr val="FFFFFF"/>
                </a:solidFill>
                <a:latin typeface="Open Sans"/>
                <a:ea typeface="Open Sans"/>
                <a:cs typeface="Open Sans"/>
                <a:sym typeface="Open Sans"/>
              </a:rPr>
              <a:t>D: spostamento laterale verso destra.</a:t>
            </a:r>
          </a:p>
          <a:p>
            <a:pPr algn="just" marL="388620" indent="-194310" lvl="1">
              <a:lnSpc>
                <a:spcPts val="2520"/>
              </a:lnSpc>
              <a:spcBef>
                <a:spcPct val="0"/>
              </a:spcBef>
              <a:buFont typeface="Arial"/>
              <a:buChar char="•"/>
            </a:pPr>
            <a:r>
              <a:rPr lang="en-US" sz="1800">
                <a:solidFill>
                  <a:srgbClr val="FFFFFF"/>
                </a:solidFill>
                <a:latin typeface="Open Sans"/>
                <a:ea typeface="Open Sans"/>
                <a:cs typeface="Open Sans"/>
                <a:sym typeface="Open Sans"/>
              </a:rPr>
              <a:t>Q: rotazione della visuale a sinistra.</a:t>
            </a:r>
          </a:p>
          <a:p>
            <a:pPr algn="just" marL="388620" indent="-194310" lvl="1">
              <a:lnSpc>
                <a:spcPts val="2520"/>
              </a:lnSpc>
              <a:spcBef>
                <a:spcPct val="0"/>
              </a:spcBef>
              <a:buFont typeface="Arial"/>
              <a:buChar char="•"/>
            </a:pPr>
            <a:r>
              <a:rPr lang="en-US" sz="1800">
                <a:solidFill>
                  <a:srgbClr val="FFFFFF"/>
                </a:solidFill>
                <a:latin typeface="Open Sans"/>
                <a:ea typeface="Open Sans"/>
                <a:cs typeface="Open Sans"/>
                <a:sym typeface="Open Sans"/>
              </a:rPr>
              <a:t>E: rotazione della visuale a destra.</a:t>
            </a:r>
          </a:p>
          <a:p>
            <a:pPr algn="l">
              <a:lnSpc>
                <a:spcPts val="2520"/>
              </a:lnSpc>
              <a:spcBef>
                <a:spcPct val="0"/>
              </a:spcBef>
            </a:pPr>
          </a:p>
        </p:txBody>
      </p:sp>
      <p:sp>
        <p:nvSpPr>
          <p:cNvPr name="TextBox 23" id="23"/>
          <p:cNvSpPr txBox="true"/>
          <p:nvPr/>
        </p:nvSpPr>
        <p:spPr>
          <a:xfrm rot="0">
            <a:off x="3368628" y="1588539"/>
            <a:ext cx="2421399" cy="1193800"/>
          </a:xfrm>
          <a:prstGeom prst="rect">
            <a:avLst/>
          </a:prstGeom>
        </p:spPr>
        <p:txBody>
          <a:bodyPr anchor="t" rtlCol="false" tIns="0" lIns="0" bIns="0" rIns="0">
            <a:spAutoFit/>
          </a:bodyPr>
          <a:lstStyle/>
          <a:p>
            <a:pPr algn="l">
              <a:lnSpc>
                <a:spcPts val="9799"/>
              </a:lnSpc>
              <a:spcBef>
                <a:spcPct val="0"/>
              </a:spcBef>
            </a:pPr>
            <a:r>
              <a:rPr lang="en-US" sz="6999">
                <a:solidFill>
                  <a:srgbClr val="C101FB"/>
                </a:solidFill>
                <a:latin typeface="Bebas Neue Cyrillic"/>
                <a:ea typeface="Bebas Neue Cyrillic"/>
                <a:cs typeface="Bebas Neue Cyrillic"/>
                <a:sym typeface="Bebas Neue Cyrillic"/>
              </a:rPr>
              <a:t>utente</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19053D">
                <a:alpha val="100000"/>
              </a:srgbClr>
            </a:gs>
            <a:gs pos="100000">
              <a:srgbClr val="0C001E">
                <a:alpha val="100000"/>
              </a:srgbClr>
            </a:gs>
          </a:gsLst>
          <a:lin ang="2700000"/>
        </a:gradFill>
      </p:bgPr>
    </p:bg>
    <p:spTree>
      <p:nvGrpSpPr>
        <p:cNvPr id="1" name=""/>
        <p:cNvGrpSpPr/>
        <p:nvPr/>
      </p:nvGrpSpPr>
      <p:grpSpPr>
        <a:xfrm>
          <a:off x="0" y="0"/>
          <a:ext cx="0" cy="0"/>
          <a:chOff x="0" y="0"/>
          <a:chExt cx="0" cy="0"/>
        </a:xfrm>
      </p:grpSpPr>
      <p:grpSp>
        <p:nvGrpSpPr>
          <p:cNvPr name="Group 2" id="2"/>
          <p:cNvGrpSpPr/>
          <p:nvPr/>
        </p:nvGrpSpPr>
        <p:grpSpPr>
          <a:xfrm rot="0">
            <a:off x="18119337" y="7969812"/>
            <a:ext cx="168663" cy="1288488"/>
            <a:chOff x="0" y="0"/>
            <a:chExt cx="229432" cy="1752723"/>
          </a:xfrm>
        </p:grpSpPr>
        <p:sp>
          <p:nvSpPr>
            <p:cNvPr name="Freeform 3" id="3"/>
            <p:cNvSpPr/>
            <p:nvPr/>
          </p:nvSpPr>
          <p:spPr>
            <a:xfrm flipH="false" flipV="false" rot="0">
              <a:off x="0" y="0"/>
              <a:ext cx="229432" cy="1752723"/>
            </a:xfrm>
            <a:custGeom>
              <a:avLst/>
              <a:gdLst/>
              <a:ahLst/>
              <a:cxnLst/>
              <a:rect r="r" b="b" t="t" l="l"/>
              <a:pathLst>
                <a:path h="1752723" w="229432">
                  <a:moveTo>
                    <a:pt x="0" y="0"/>
                  </a:moveTo>
                  <a:lnTo>
                    <a:pt x="229432" y="0"/>
                  </a:lnTo>
                  <a:lnTo>
                    <a:pt x="229432" y="1752723"/>
                  </a:lnTo>
                  <a:lnTo>
                    <a:pt x="0" y="1752723"/>
                  </a:lnTo>
                  <a:close/>
                </a:path>
              </a:pathLst>
            </a:custGeom>
            <a:gradFill rotWithShape="true">
              <a:gsLst>
                <a:gs pos="0">
                  <a:srgbClr val="003A89">
                    <a:alpha val="100000"/>
                  </a:srgbClr>
                </a:gs>
                <a:gs pos="100000">
                  <a:srgbClr val="C700FF">
                    <a:alpha val="100000"/>
                  </a:srgbClr>
                </a:gs>
              </a:gsLst>
              <a:lin ang="2700000"/>
            </a:gradFill>
          </p:spPr>
        </p:sp>
        <p:sp>
          <p:nvSpPr>
            <p:cNvPr name="TextBox 4" id="4"/>
            <p:cNvSpPr txBox="true"/>
            <p:nvPr/>
          </p:nvSpPr>
          <p:spPr>
            <a:xfrm>
              <a:off x="0" y="-38100"/>
              <a:ext cx="229432" cy="1790823"/>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6230600" y="0"/>
            <a:ext cx="1028700" cy="1028700"/>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gradFill rotWithShape="true">
              <a:gsLst>
                <a:gs pos="0">
                  <a:srgbClr val="003A89">
                    <a:alpha val="100000"/>
                  </a:srgbClr>
                </a:gs>
                <a:gs pos="100000">
                  <a:srgbClr val="C700FF">
                    <a:alpha val="100000"/>
                  </a:srgbClr>
                </a:gs>
              </a:gsLst>
              <a:lin ang="2700000"/>
            </a:gradFill>
          </p:spPr>
        </p:sp>
        <p:sp>
          <p:nvSpPr>
            <p:cNvPr name="TextBox 7" id="7"/>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1395202" y="7060732"/>
            <a:ext cx="5974530" cy="5974530"/>
          </a:xfrm>
          <a:custGeom>
            <a:avLst/>
            <a:gdLst/>
            <a:ahLst/>
            <a:cxnLst/>
            <a:rect r="r" b="b" t="t" l="l"/>
            <a:pathLst>
              <a:path h="5974530" w="5974530">
                <a:moveTo>
                  <a:pt x="0" y="0"/>
                </a:moveTo>
                <a:lnTo>
                  <a:pt x="5974530" y="0"/>
                </a:lnTo>
                <a:lnTo>
                  <a:pt x="5974530" y="5974530"/>
                </a:lnTo>
                <a:lnTo>
                  <a:pt x="0" y="5974530"/>
                </a:lnTo>
                <a:lnTo>
                  <a:pt x="0" y="0"/>
                </a:lnTo>
                <a:close/>
              </a:path>
            </a:pathLst>
          </a:custGeom>
          <a:blipFill>
            <a:blip r:embed="rId2">
              <a:alphaModFix amt="43999"/>
            </a:blip>
            <a:stretch>
              <a:fillRect l="0" t="0" r="0" b="0"/>
            </a:stretch>
          </a:blipFill>
        </p:spPr>
      </p:sp>
      <p:sp>
        <p:nvSpPr>
          <p:cNvPr name="Freeform 9" id="9"/>
          <p:cNvSpPr/>
          <p:nvPr/>
        </p:nvSpPr>
        <p:spPr>
          <a:xfrm flipH="false" flipV="false" rot="0">
            <a:off x="15619155" y="766647"/>
            <a:ext cx="5077562" cy="4817434"/>
          </a:xfrm>
          <a:custGeom>
            <a:avLst/>
            <a:gdLst/>
            <a:ahLst/>
            <a:cxnLst/>
            <a:rect r="r" b="b" t="t" l="l"/>
            <a:pathLst>
              <a:path h="4817434" w="5077562">
                <a:moveTo>
                  <a:pt x="0" y="0"/>
                </a:moveTo>
                <a:lnTo>
                  <a:pt x="5077562" y="0"/>
                </a:lnTo>
                <a:lnTo>
                  <a:pt x="5077562" y="4817434"/>
                </a:lnTo>
                <a:lnTo>
                  <a:pt x="0" y="4817434"/>
                </a:lnTo>
                <a:lnTo>
                  <a:pt x="0" y="0"/>
                </a:lnTo>
                <a:close/>
              </a:path>
            </a:pathLst>
          </a:custGeom>
          <a:blipFill>
            <a:blip r:embed="rId2">
              <a:alphaModFix amt="43999"/>
            </a:blip>
            <a:stretch>
              <a:fillRect l="0" t="-2699" r="0" b="-2699"/>
            </a:stretch>
          </a:blipFill>
        </p:spPr>
      </p:sp>
      <p:sp>
        <p:nvSpPr>
          <p:cNvPr name="Freeform 10" id="10"/>
          <p:cNvSpPr/>
          <p:nvPr/>
        </p:nvSpPr>
        <p:spPr>
          <a:xfrm flipH="false" flipV="false" rot="0">
            <a:off x="3700611" y="-1967240"/>
            <a:ext cx="3504866" cy="3504866"/>
          </a:xfrm>
          <a:custGeom>
            <a:avLst/>
            <a:gdLst/>
            <a:ahLst/>
            <a:cxnLst/>
            <a:rect r="r" b="b" t="t" l="l"/>
            <a:pathLst>
              <a:path h="3504866" w="3504866">
                <a:moveTo>
                  <a:pt x="0" y="0"/>
                </a:moveTo>
                <a:lnTo>
                  <a:pt x="3504866" y="0"/>
                </a:lnTo>
                <a:lnTo>
                  <a:pt x="3504866" y="3504867"/>
                </a:lnTo>
                <a:lnTo>
                  <a:pt x="0" y="3504867"/>
                </a:lnTo>
                <a:lnTo>
                  <a:pt x="0" y="0"/>
                </a:lnTo>
                <a:close/>
              </a:path>
            </a:pathLst>
          </a:custGeom>
          <a:blipFill>
            <a:blip r:embed="rId2">
              <a:alphaModFix amt="43999"/>
            </a:blip>
            <a:stretch>
              <a:fillRect l="0" t="0" r="0" b="0"/>
            </a:stretch>
          </a:blipFill>
        </p:spPr>
      </p:sp>
      <p:grpSp>
        <p:nvGrpSpPr>
          <p:cNvPr name="Group 11" id="11"/>
          <p:cNvGrpSpPr/>
          <p:nvPr/>
        </p:nvGrpSpPr>
        <p:grpSpPr>
          <a:xfrm rot="0">
            <a:off x="1028700" y="2963314"/>
            <a:ext cx="338875" cy="338875"/>
            <a:chOff x="0" y="0"/>
            <a:chExt cx="406400" cy="406400"/>
          </a:xfrm>
        </p:grpSpPr>
        <p:sp>
          <p:nvSpPr>
            <p:cNvPr name="Freeform 12" id="12"/>
            <p:cNvSpPr/>
            <p:nvPr/>
          </p:nvSpPr>
          <p:spPr>
            <a:xfrm flipH="false" flipV="false" rot="0">
              <a:off x="0" y="0"/>
              <a:ext cx="406400" cy="406400"/>
            </a:xfrm>
            <a:custGeom>
              <a:avLst/>
              <a:gdLst/>
              <a:ahLst/>
              <a:cxnLst/>
              <a:rect r="r" b="b" t="t" l="l"/>
              <a:pathLst>
                <a:path h="406400" w="406400">
                  <a:moveTo>
                    <a:pt x="0" y="0"/>
                  </a:moveTo>
                  <a:lnTo>
                    <a:pt x="406400" y="0"/>
                  </a:lnTo>
                  <a:lnTo>
                    <a:pt x="406400" y="406400"/>
                  </a:lnTo>
                  <a:lnTo>
                    <a:pt x="0" y="406400"/>
                  </a:lnTo>
                  <a:close/>
                </a:path>
              </a:pathLst>
            </a:custGeom>
            <a:gradFill rotWithShape="true">
              <a:gsLst>
                <a:gs pos="0">
                  <a:srgbClr val="003A89">
                    <a:alpha val="100000"/>
                  </a:srgbClr>
                </a:gs>
                <a:gs pos="100000">
                  <a:srgbClr val="C700FF">
                    <a:alpha val="100000"/>
                  </a:srgbClr>
                </a:gs>
              </a:gsLst>
              <a:lin ang="2700000"/>
            </a:gradFill>
          </p:spPr>
        </p:sp>
        <p:sp>
          <p:nvSpPr>
            <p:cNvPr name="TextBox 13" id="13"/>
            <p:cNvSpPr txBox="true"/>
            <p:nvPr/>
          </p:nvSpPr>
          <p:spPr>
            <a:xfrm>
              <a:off x="0" y="-47625"/>
              <a:ext cx="406400" cy="454025"/>
            </a:xfrm>
            <a:prstGeom prst="rect">
              <a:avLst/>
            </a:prstGeom>
          </p:spPr>
          <p:txBody>
            <a:bodyPr anchor="ctr" rtlCol="false" tIns="50800" lIns="50800" bIns="50800" rIns="50800"/>
            <a:lstStyle/>
            <a:p>
              <a:pPr algn="ctr">
                <a:lnSpc>
                  <a:spcPts val="2239"/>
                </a:lnSpc>
              </a:pPr>
            </a:p>
          </p:txBody>
        </p:sp>
      </p:grpSp>
      <p:grpSp>
        <p:nvGrpSpPr>
          <p:cNvPr name="Group 14" id="14"/>
          <p:cNvGrpSpPr/>
          <p:nvPr/>
        </p:nvGrpSpPr>
        <p:grpSpPr>
          <a:xfrm rot="0">
            <a:off x="9144000" y="4332053"/>
            <a:ext cx="9144000" cy="5954947"/>
            <a:chOff x="0" y="0"/>
            <a:chExt cx="2408296" cy="1568381"/>
          </a:xfrm>
        </p:grpSpPr>
        <p:sp>
          <p:nvSpPr>
            <p:cNvPr name="Freeform 15" id="15"/>
            <p:cNvSpPr/>
            <p:nvPr/>
          </p:nvSpPr>
          <p:spPr>
            <a:xfrm flipH="false" flipV="false" rot="0">
              <a:off x="0" y="0"/>
              <a:ext cx="2408296" cy="1568381"/>
            </a:xfrm>
            <a:custGeom>
              <a:avLst/>
              <a:gdLst/>
              <a:ahLst/>
              <a:cxnLst/>
              <a:rect r="r" b="b" t="t" l="l"/>
              <a:pathLst>
                <a:path h="1568381" w="2408296">
                  <a:moveTo>
                    <a:pt x="0" y="0"/>
                  </a:moveTo>
                  <a:lnTo>
                    <a:pt x="2408296" y="0"/>
                  </a:lnTo>
                  <a:lnTo>
                    <a:pt x="2408296" y="1568381"/>
                  </a:lnTo>
                  <a:lnTo>
                    <a:pt x="0" y="1568381"/>
                  </a:lnTo>
                  <a:close/>
                </a:path>
              </a:pathLst>
            </a:custGeom>
            <a:gradFill rotWithShape="true">
              <a:gsLst>
                <a:gs pos="0">
                  <a:srgbClr val="003A89">
                    <a:alpha val="100000"/>
                  </a:srgbClr>
                </a:gs>
                <a:gs pos="100000">
                  <a:srgbClr val="C700FF">
                    <a:alpha val="100000"/>
                  </a:srgbClr>
                </a:gs>
              </a:gsLst>
              <a:lin ang="2700000"/>
            </a:gradFill>
          </p:spPr>
        </p:sp>
        <p:sp>
          <p:nvSpPr>
            <p:cNvPr name="TextBox 16" id="16"/>
            <p:cNvSpPr txBox="true"/>
            <p:nvPr/>
          </p:nvSpPr>
          <p:spPr>
            <a:xfrm>
              <a:off x="0" y="-47625"/>
              <a:ext cx="2408296" cy="1616006"/>
            </a:xfrm>
            <a:prstGeom prst="rect">
              <a:avLst/>
            </a:prstGeom>
          </p:spPr>
          <p:txBody>
            <a:bodyPr anchor="ctr" rtlCol="false" tIns="50800" lIns="50800" bIns="50800" rIns="50800"/>
            <a:lstStyle/>
            <a:p>
              <a:pPr algn="ctr">
                <a:lnSpc>
                  <a:spcPts val="2239"/>
                </a:lnSpc>
              </a:pPr>
            </a:p>
          </p:txBody>
        </p:sp>
      </p:grpSp>
      <p:sp>
        <p:nvSpPr>
          <p:cNvPr name="Freeform 17" id="17"/>
          <p:cNvSpPr/>
          <p:nvPr/>
        </p:nvSpPr>
        <p:spPr>
          <a:xfrm flipH="false" flipV="false" rot="0">
            <a:off x="9228332" y="4714146"/>
            <a:ext cx="8975337" cy="3255666"/>
          </a:xfrm>
          <a:custGeom>
            <a:avLst/>
            <a:gdLst/>
            <a:ahLst/>
            <a:cxnLst/>
            <a:rect r="r" b="b" t="t" l="l"/>
            <a:pathLst>
              <a:path h="3255666" w="8975337">
                <a:moveTo>
                  <a:pt x="0" y="0"/>
                </a:moveTo>
                <a:lnTo>
                  <a:pt x="8975336" y="0"/>
                </a:lnTo>
                <a:lnTo>
                  <a:pt x="8975336" y="3255666"/>
                </a:lnTo>
                <a:lnTo>
                  <a:pt x="0" y="3255666"/>
                </a:lnTo>
                <a:lnTo>
                  <a:pt x="0" y="0"/>
                </a:lnTo>
                <a:close/>
              </a:path>
            </a:pathLst>
          </a:custGeom>
          <a:blipFill>
            <a:blip r:embed="rId3"/>
            <a:stretch>
              <a:fillRect l="0" t="0" r="-1879" b="0"/>
            </a:stretch>
          </a:blipFill>
        </p:spPr>
      </p:sp>
      <p:sp>
        <p:nvSpPr>
          <p:cNvPr name="Freeform 18" id="18"/>
          <p:cNvSpPr/>
          <p:nvPr/>
        </p:nvSpPr>
        <p:spPr>
          <a:xfrm flipH="false" flipV="false" rot="0">
            <a:off x="9336517" y="7969812"/>
            <a:ext cx="8758966" cy="1814694"/>
          </a:xfrm>
          <a:custGeom>
            <a:avLst/>
            <a:gdLst/>
            <a:ahLst/>
            <a:cxnLst/>
            <a:rect r="r" b="b" t="t" l="l"/>
            <a:pathLst>
              <a:path h="1814694" w="8758966">
                <a:moveTo>
                  <a:pt x="0" y="0"/>
                </a:moveTo>
                <a:lnTo>
                  <a:pt x="8758966" y="0"/>
                </a:lnTo>
                <a:lnTo>
                  <a:pt x="8758966" y="1814694"/>
                </a:lnTo>
                <a:lnTo>
                  <a:pt x="0" y="1814694"/>
                </a:lnTo>
                <a:lnTo>
                  <a:pt x="0" y="0"/>
                </a:lnTo>
                <a:close/>
              </a:path>
            </a:pathLst>
          </a:custGeom>
          <a:blipFill>
            <a:blip r:embed="rId4"/>
            <a:stretch>
              <a:fillRect l="-1948" t="0" r="-3972" b="-7867"/>
            </a:stretch>
          </a:blipFill>
        </p:spPr>
      </p:sp>
      <p:sp>
        <p:nvSpPr>
          <p:cNvPr name="TextBox 19" id="19"/>
          <p:cNvSpPr txBox="true"/>
          <p:nvPr/>
        </p:nvSpPr>
        <p:spPr>
          <a:xfrm rot="0">
            <a:off x="3368628" y="1588539"/>
            <a:ext cx="2421399" cy="1193800"/>
          </a:xfrm>
          <a:prstGeom prst="rect">
            <a:avLst/>
          </a:prstGeom>
        </p:spPr>
        <p:txBody>
          <a:bodyPr anchor="t" rtlCol="false" tIns="0" lIns="0" bIns="0" rIns="0">
            <a:spAutoFit/>
          </a:bodyPr>
          <a:lstStyle/>
          <a:p>
            <a:pPr algn="l">
              <a:lnSpc>
                <a:spcPts val="9799"/>
              </a:lnSpc>
              <a:spcBef>
                <a:spcPct val="0"/>
              </a:spcBef>
            </a:pPr>
            <a:r>
              <a:rPr lang="en-US" sz="6999">
                <a:solidFill>
                  <a:srgbClr val="C101FB"/>
                </a:solidFill>
                <a:latin typeface="Bebas Neue Cyrillic"/>
                <a:ea typeface="Bebas Neue Cyrillic"/>
                <a:cs typeface="Bebas Neue Cyrillic"/>
                <a:sym typeface="Bebas Neue Cyrillic"/>
              </a:rPr>
              <a:t>utente</a:t>
            </a:r>
          </a:p>
        </p:txBody>
      </p:sp>
      <p:sp>
        <p:nvSpPr>
          <p:cNvPr name="TextBox 20" id="20"/>
          <p:cNvSpPr txBox="true"/>
          <p:nvPr/>
        </p:nvSpPr>
        <p:spPr>
          <a:xfrm rot="0">
            <a:off x="1592063" y="2934739"/>
            <a:ext cx="6519666" cy="6897991"/>
          </a:xfrm>
          <a:prstGeom prst="rect">
            <a:avLst/>
          </a:prstGeom>
        </p:spPr>
        <p:txBody>
          <a:bodyPr anchor="t" rtlCol="false" tIns="0" lIns="0" bIns="0" rIns="0">
            <a:spAutoFit/>
          </a:bodyPr>
          <a:lstStyle/>
          <a:p>
            <a:pPr algn="just">
              <a:lnSpc>
                <a:spcPts val="2520"/>
              </a:lnSpc>
            </a:pPr>
            <a:r>
              <a:rPr lang="en-US" sz="1800">
                <a:solidFill>
                  <a:srgbClr val="FFFFFF"/>
                </a:solidFill>
                <a:latin typeface="Open Sans"/>
                <a:ea typeface="Open Sans"/>
                <a:cs typeface="Open Sans"/>
                <a:sym typeface="Open Sans"/>
              </a:rPr>
              <a:t>L’interazione dell’utente con l’ambiente avviene tramite specifiche interfacce:</a:t>
            </a:r>
          </a:p>
          <a:p>
            <a:pPr algn="just">
              <a:lnSpc>
                <a:spcPts val="2520"/>
              </a:lnSpc>
            </a:pPr>
          </a:p>
          <a:p>
            <a:pPr algn="just" marL="388741" indent="-194371" lvl="1">
              <a:lnSpc>
                <a:spcPts val="2520"/>
              </a:lnSpc>
              <a:buFont typeface="Arial"/>
              <a:buChar char="•"/>
            </a:pPr>
            <a:r>
              <a:rPr lang="en-US" b="true" sz="1800">
                <a:solidFill>
                  <a:srgbClr val="FFFFFF"/>
                </a:solidFill>
                <a:latin typeface="Open Sans Bold"/>
                <a:ea typeface="Open Sans Bold"/>
                <a:cs typeface="Open Sans Bold"/>
                <a:sym typeface="Open Sans Bold"/>
              </a:rPr>
              <a:t>Choose Ticket UI: </a:t>
            </a:r>
            <a:r>
              <a:rPr lang="en-US" sz="1800">
                <a:solidFill>
                  <a:srgbClr val="FFFFFF"/>
                </a:solidFill>
                <a:latin typeface="Open Sans"/>
                <a:ea typeface="Open Sans"/>
                <a:cs typeface="Open Sans"/>
                <a:sym typeface="Open Sans"/>
              </a:rPr>
              <a:t>un’interfaccia che permette all’utente di selezionare la tipologia di biglietto, scegliendo tra “Con guida” e “Senza guida”. Si attiva automaticamente solo quando l’utente si trova entro una certa distanza dal bigliettaio.</a:t>
            </a:r>
          </a:p>
          <a:p>
            <a:pPr algn="just" marL="388741" indent="-194371" lvl="1">
              <a:lnSpc>
                <a:spcPts val="2520"/>
              </a:lnSpc>
              <a:buFont typeface="Arial"/>
              <a:buChar char="•"/>
            </a:pPr>
            <a:r>
              <a:rPr lang="en-US" b="true" sz="1800">
                <a:solidFill>
                  <a:srgbClr val="FFFFFF"/>
                </a:solidFill>
                <a:latin typeface="Open Sans Bold"/>
                <a:ea typeface="Open Sans Bold"/>
                <a:cs typeface="Open Sans Bold"/>
                <a:sym typeface="Open Sans Bold"/>
              </a:rPr>
              <a:t>Block Enter UI: </a:t>
            </a:r>
            <a:r>
              <a:rPr lang="en-US" sz="1800">
                <a:solidFill>
                  <a:srgbClr val="FFFFFF"/>
                </a:solidFill>
                <a:latin typeface="Open Sans"/>
                <a:ea typeface="Open Sans"/>
                <a:cs typeface="Open Sans"/>
                <a:sym typeface="Open Sans"/>
              </a:rPr>
              <a:t>un’interfaccia di avviso progettata per informare l’utente che è necessario selezionare un biglietto presso la biglietteria prima di proseguire nell’esperienza. Compare in prossimità dei metal detector e scompare una volta completata la selezione del biglietto.</a:t>
            </a:r>
          </a:p>
          <a:p>
            <a:pPr algn="just" marL="388741" indent="-194371" lvl="1">
              <a:lnSpc>
                <a:spcPts val="2520"/>
              </a:lnSpc>
              <a:buFont typeface="Arial"/>
              <a:buChar char="•"/>
            </a:pPr>
            <a:r>
              <a:rPr lang="en-US" b="true" sz="1800">
                <a:solidFill>
                  <a:srgbClr val="FFFFFF"/>
                </a:solidFill>
                <a:latin typeface="Open Sans Bold"/>
                <a:ea typeface="Open Sans Bold"/>
                <a:cs typeface="Open Sans Bold"/>
                <a:sym typeface="Open Sans Bold"/>
              </a:rPr>
              <a:t>Question UI:</a:t>
            </a:r>
            <a:r>
              <a:rPr lang="en-US" sz="1800">
                <a:solidFill>
                  <a:srgbClr val="FFFFFF"/>
                </a:solidFill>
                <a:latin typeface="Open Sans"/>
                <a:ea typeface="Open Sans"/>
                <a:cs typeface="Open Sans"/>
                <a:sym typeface="Open Sans"/>
              </a:rPr>
              <a:t> un’interfaccia che consente l’interazione tra l’utente e la guida. Può essere attivata manualmente premendo il tasto C ed è descritta in dettaglio nelle slide successive.</a:t>
            </a:r>
          </a:p>
          <a:p>
            <a:pPr algn="just" marL="388741" indent="-194371" lvl="1">
              <a:lnSpc>
                <a:spcPts val="2520"/>
              </a:lnSpc>
              <a:spcBef>
                <a:spcPct val="0"/>
              </a:spcBef>
              <a:buFont typeface="Arial"/>
              <a:buChar char="•"/>
            </a:pPr>
            <a:r>
              <a:rPr lang="en-US" b="true" sz="1800">
                <a:solidFill>
                  <a:srgbClr val="FFFFFF"/>
                </a:solidFill>
                <a:latin typeface="Open Sans Bold"/>
                <a:ea typeface="Open Sans Bold"/>
                <a:cs typeface="Open Sans Bold"/>
                <a:sym typeface="Open Sans Bold"/>
              </a:rPr>
              <a:t>Interaction UI:</a:t>
            </a:r>
            <a:r>
              <a:rPr lang="en-US" sz="1800">
                <a:solidFill>
                  <a:srgbClr val="FFFFFF"/>
                </a:solidFill>
                <a:latin typeface="Open Sans"/>
                <a:ea typeface="Open Sans"/>
                <a:cs typeface="Open Sans"/>
                <a:sym typeface="Open Sans"/>
              </a:rPr>
              <a:t> un’interfaccia di suggerimento che invita l’utente a interagire con le opere interattive presenti nella scena.</a:t>
            </a:r>
          </a:p>
          <a:p>
            <a:pPr algn="just">
              <a:lnSpc>
                <a:spcPts val="2520"/>
              </a:lnSpc>
              <a:spcBef>
                <a:spcPct val="0"/>
              </a:spcBef>
            </a:pP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19053D">
                <a:alpha val="100000"/>
              </a:srgbClr>
            </a:gs>
            <a:gs pos="100000">
              <a:srgbClr val="0C001E">
                <a:alpha val="100000"/>
              </a:srgbClr>
            </a:gs>
          </a:gsLst>
          <a:lin ang="2700000"/>
        </a:gradFill>
      </p:bgPr>
    </p:bg>
    <p:spTree>
      <p:nvGrpSpPr>
        <p:cNvPr id="1" name=""/>
        <p:cNvGrpSpPr/>
        <p:nvPr/>
      </p:nvGrpSpPr>
      <p:grpSpPr>
        <a:xfrm>
          <a:off x="0" y="0"/>
          <a:ext cx="0" cy="0"/>
          <a:chOff x="0" y="0"/>
          <a:chExt cx="0" cy="0"/>
        </a:xfrm>
      </p:grpSpPr>
      <p:grpSp>
        <p:nvGrpSpPr>
          <p:cNvPr name="Group 2" id="2"/>
          <p:cNvGrpSpPr/>
          <p:nvPr/>
        </p:nvGrpSpPr>
        <p:grpSpPr>
          <a:xfrm rot="0">
            <a:off x="18119337" y="7969812"/>
            <a:ext cx="168663" cy="1288488"/>
            <a:chOff x="0" y="0"/>
            <a:chExt cx="229432" cy="1752723"/>
          </a:xfrm>
        </p:grpSpPr>
        <p:sp>
          <p:nvSpPr>
            <p:cNvPr name="Freeform 3" id="3"/>
            <p:cNvSpPr/>
            <p:nvPr/>
          </p:nvSpPr>
          <p:spPr>
            <a:xfrm flipH="false" flipV="false" rot="0">
              <a:off x="0" y="0"/>
              <a:ext cx="229432" cy="1752723"/>
            </a:xfrm>
            <a:custGeom>
              <a:avLst/>
              <a:gdLst/>
              <a:ahLst/>
              <a:cxnLst/>
              <a:rect r="r" b="b" t="t" l="l"/>
              <a:pathLst>
                <a:path h="1752723" w="229432">
                  <a:moveTo>
                    <a:pt x="0" y="0"/>
                  </a:moveTo>
                  <a:lnTo>
                    <a:pt x="229432" y="0"/>
                  </a:lnTo>
                  <a:lnTo>
                    <a:pt x="229432" y="1752723"/>
                  </a:lnTo>
                  <a:lnTo>
                    <a:pt x="0" y="1752723"/>
                  </a:lnTo>
                  <a:close/>
                </a:path>
              </a:pathLst>
            </a:custGeom>
            <a:gradFill rotWithShape="true">
              <a:gsLst>
                <a:gs pos="0">
                  <a:srgbClr val="003A89">
                    <a:alpha val="100000"/>
                  </a:srgbClr>
                </a:gs>
                <a:gs pos="100000">
                  <a:srgbClr val="C700FF">
                    <a:alpha val="100000"/>
                  </a:srgbClr>
                </a:gs>
              </a:gsLst>
              <a:lin ang="2700000"/>
            </a:gradFill>
          </p:spPr>
        </p:sp>
        <p:sp>
          <p:nvSpPr>
            <p:cNvPr name="TextBox 4" id="4"/>
            <p:cNvSpPr txBox="true"/>
            <p:nvPr/>
          </p:nvSpPr>
          <p:spPr>
            <a:xfrm>
              <a:off x="0" y="-38100"/>
              <a:ext cx="229432" cy="1790823"/>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6230600" y="0"/>
            <a:ext cx="1028700" cy="1028700"/>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gradFill rotWithShape="true">
              <a:gsLst>
                <a:gs pos="0">
                  <a:srgbClr val="003A89">
                    <a:alpha val="100000"/>
                  </a:srgbClr>
                </a:gs>
                <a:gs pos="100000">
                  <a:srgbClr val="C700FF">
                    <a:alpha val="100000"/>
                  </a:srgbClr>
                </a:gs>
              </a:gsLst>
              <a:lin ang="2700000"/>
            </a:gradFill>
          </p:spPr>
        </p:sp>
        <p:sp>
          <p:nvSpPr>
            <p:cNvPr name="TextBox 7" id="7"/>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15879283" y="766647"/>
            <a:ext cx="4817434" cy="4817434"/>
          </a:xfrm>
          <a:custGeom>
            <a:avLst/>
            <a:gdLst/>
            <a:ahLst/>
            <a:cxnLst/>
            <a:rect r="r" b="b" t="t" l="l"/>
            <a:pathLst>
              <a:path h="4817434" w="4817434">
                <a:moveTo>
                  <a:pt x="0" y="0"/>
                </a:moveTo>
                <a:lnTo>
                  <a:pt x="4817434" y="0"/>
                </a:lnTo>
                <a:lnTo>
                  <a:pt x="4817434" y="4817434"/>
                </a:lnTo>
                <a:lnTo>
                  <a:pt x="0" y="4817434"/>
                </a:lnTo>
                <a:lnTo>
                  <a:pt x="0" y="0"/>
                </a:lnTo>
                <a:close/>
              </a:path>
            </a:pathLst>
          </a:custGeom>
          <a:blipFill>
            <a:blip r:embed="rId2">
              <a:alphaModFix amt="43999"/>
            </a:blip>
            <a:stretch>
              <a:fillRect l="0" t="0" r="0" b="0"/>
            </a:stretch>
          </a:blipFill>
        </p:spPr>
      </p:sp>
      <p:sp>
        <p:nvSpPr>
          <p:cNvPr name="Freeform 9" id="9"/>
          <p:cNvSpPr/>
          <p:nvPr/>
        </p:nvSpPr>
        <p:spPr>
          <a:xfrm flipH="false" flipV="false" rot="0">
            <a:off x="3700611" y="-1967240"/>
            <a:ext cx="3504866" cy="3504866"/>
          </a:xfrm>
          <a:custGeom>
            <a:avLst/>
            <a:gdLst/>
            <a:ahLst/>
            <a:cxnLst/>
            <a:rect r="r" b="b" t="t" l="l"/>
            <a:pathLst>
              <a:path h="3504866" w="3504866">
                <a:moveTo>
                  <a:pt x="0" y="0"/>
                </a:moveTo>
                <a:lnTo>
                  <a:pt x="3504866" y="0"/>
                </a:lnTo>
                <a:lnTo>
                  <a:pt x="3504866" y="3504867"/>
                </a:lnTo>
                <a:lnTo>
                  <a:pt x="0" y="3504867"/>
                </a:lnTo>
                <a:lnTo>
                  <a:pt x="0" y="0"/>
                </a:lnTo>
                <a:close/>
              </a:path>
            </a:pathLst>
          </a:custGeom>
          <a:blipFill>
            <a:blip r:embed="rId2">
              <a:alphaModFix amt="43999"/>
            </a:blip>
            <a:stretch>
              <a:fillRect l="0" t="0" r="0" b="0"/>
            </a:stretch>
          </a:blipFill>
        </p:spPr>
      </p:sp>
      <p:sp>
        <p:nvSpPr>
          <p:cNvPr name="TextBox 10" id="10"/>
          <p:cNvSpPr txBox="true"/>
          <p:nvPr/>
        </p:nvSpPr>
        <p:spPr>
          <a:xfrm rot="0">
            <a:off x="2323259" y="1661362"/>
            <a:ext cx="5939531" cy="8469630"/>
          </a:xfrm>
          <a:prstGeom prst="rect">
            <a:avLst/>
          </a:prstGeom>
        </p:spPr>
        <p:txBody>
          <a:bodyPr anchor="t" rtlCol="false" tIns="0" lIns="0" bIns="0" rIns="0">
            <a:spAutoFit/>
          </a:bodyPr>
          <a:lstStyle/>
          <a:p>
            <a:pPr algn="just" marL="388618" indent="-194309" lvl="1">
              <a:lnSpc>
                <a:spcPts val="2519"/>
              </a:lnSpc>
              <a:buAutoNum type="arabicPeriod" startAt="1"/>
            </a:pPr>
            <a:r>
              <a:rPr lang="en-US" sz="1799">
                <a:solidFill>
                  <a:srgbClr val="FFFFFF"/>
                </a:solidFill>
                <a:latin typeface="Open Sans"/>
                <a:ea typeface="Open Sans"/>
                <a:cs typeface="Open Sans"/>
                <a:sym typeface="Open Sans"/>
              </a:rPr>
              <a:t>Il nostro progetto</a:t>
            </a:r>
          </a:p>
          <a:p>
            <a:pPr algn="just" marL="388618" indent="-194309" lvl="1">
              <a:lnSpc>
                <a:spcPts val="2519"/>
              </a:lnSpc>
              <a:buAutoNum type="arabicPeriod" startAt="1"/>
            </a:pPr>
            <a:r>
              <a:rPr lang="en-US" sz="1799">
                <a:solidFill>
                  <a:srgbClr val="FFFFFF"/>
                </a:solidFill>
                <a:latin typeface="Open Sans"/>
                <a:ea typeface="Open Sans"/>
                <a:cs typeface="Open Sans"/>
                <a:sym typeface="Open Sans"/>
              </a:rPr>
              <a:t>Musei innovativi</a:t>
            </a:r>
          </a:p>
          <a:p>
            <a:pPr algn="just" marL="388618" indent="-194309" lvl="1">
              <a:lnSpc>
                <a:spcPts val="2519"/>
              </a:lnSpc>
              <a:buAutoNum type="arabicPeriod" startAt="1"/>
            </a:pPr>
            <a:r>
              <a:rPr lang="en-US" sz="1799">
                <a:solidFill>
                  <a:srgbClr val="FFFFFF"/>
                </a:solidFill>
                <a:latin typeface="Open Sans"/>
                <a:ea typeface="Open Sans"/>
                <a:cs typeface="Open Sans"/>
                <a:sym typeface="Open Sans"/>
              </a:rPr>
              <a:t>Ambiente</a:t>
            </a:r>
          </a:p>
          <a:p>
            <a:pPr algn="just" marL="388618" indent="-194309" lvl="1">
              <a:lnSpc>
                <a:spcPts val="2519"/>
              </a:lnSpc>
              <a:buAutoNum type="arabicPeriod" startAt="1"/>
            </a:pPr>
            <a:r>
              <a:rPr lang="en-US" sz="1799">
                <a:solidFill>
                  <a:srgbClr val="FFFFFF"/>
                </a:solidFill>
                <a:latin typeface="Open Sans"/>
                <a:ea typeface="Open Sans"/>
                <a:cs typeface="Open Sans"/>
                <a:sym typeface="Open Sans"/>
              </a:rPr>
              <a:t>Agenti</a:t>
            </a:r>
          </a:p>
          <a:p>
            <a:pPr algn="just" marL="777237" indent="-259079" lvl="2">
              <a:lnSpc>
                <a:spcPts val="2519"/>
              </a:lnSpc>
              <a:buFont typeface="Arial"/>
              <a:buChar char="⚬"/>
            </a:pPr>
            <a:r>
              <a:rPr lang="en-US" sz="1799">
                <a:solidFill>
                  <a:srgbClr val="FFFFFF"/>
                </a:solidFill>
                <a:latin typeface="Open Sans"/>
                <a:ea typeface="Open Sans"/>
                <a:cs typeface="Open Sans"/>
                <a:sym typeface="Open Sans"/>
              </a:rPr>
              <a:t>Bigliettaio</a:t>
            </a:r>
          </a:p>
          <a:p>
            <a:pPr algn="just" marL="777237" indent="-259079" lvl="2">
              <a:lnSpc>
                <a:spcPts val="2519"/>
              </a:lnSpc>
              <a:buFont typeface="Arial"/>
              <a:buChar char="⚬"/>
            </a:pPr>
            <a:r>
              <a:rPr lang="en-US" sz="1799">
                <a:solidFill>
                  <a:srgbClr val="FFFFFF"/>
                </a:solidFill>
                <a:latin typeface="Open Sans"/>
                <a:ea typeface="Open Sans"/>
                <a:cs typeface="Open Sans"/>
                <a:sym typeface="Open Sans"/>
              </a:rPr>
              <a:t>Guida del Museo</a:t>
            </a:r>
          </a:p>
          <a:p>
            <a:pPr algn="just" marL="777237" indent="-259079" lvl="2">
              <a:lnSpc>
                <a:spcPts val="2519"/>
              </a:lnSpc>
              <a:buFont typeface="Arial"/>
              <a:buChar char="⚬"/>
            </a:pPr>
            <a:r>
              <a:rPr lang="en-US" sz="1799">
                <a:solidFill>
                  <a:srgbClr val="FFFFFF"/>
                </a:solidFill>
                <a:latin typeface="Open Sans"/>
                <a:ea typeface="Open Sans"/>
                <a:cs typeface="Open Sans"/>
                <a:sym typeface="Open Sans"/>
              </a:rPr>
              <a:t>Visitatore</a:t>
            </a:r>
          </a:p>
          <a:p>
            <a:pPr algn="just" marL="388618" indent="-194309" lvl="1">
              <a:lnSpc>
                <a:spcPts val="2519"/>
              </a:lnSpc>
              <a:buAutoNum type="arabicPeriod" startAt="1"/>
            </a:pPr>
            <a:r>
              <a:rPr lang="en-US" sz="1799">
                <a:solidFill>
                  <a:srgbClr val="FFFFFF"/>
                </a:solidFill>
                <a:latin typeface="Open Sans"/>
                <a:ea typeface="Open Sans"/>
                <a:cs typeface="Open Sans"/>
                <a:sym typeface="Open Sans"/>
              </a:rPr>
              <a:t>Hardware</a:t>
            </a:r>
          </a:p>
          <a:p>
            <a:pPr algn="just" marL="388618" indent="-194309" lvl="1">
              <a:lnSpc>
                <a:spcPts val="2519"/>
              </a:lnSpc>
              <a:buAutoNum type="arabicPeriod" startAt="1"/>
            </a:pPr>
            <a:r>
              <a:rPr lang="en-US" sz="1799">
                <a:solidFill>
                  <a:srgbClr val="FFFFFF"/>
                </a:solidFill>
                <a:latin typeface="Open Sans"/>
                <a:ea typeface="Open Sans"/>
                <a:cs typeface="Open Sans"/>
                <a:sym typeface="Open Sans"/>
              </a:rPr>
              <a:t>Robotica</a:t>
            </a:r>
          </a:p>
          <a:p>
            <a:pPr algn="just" marL="777237" indent="-259079" lvl="2">
              <a:lnSpc>
                <a:spcPts val="2519"/>
              </a:lnSpc>
              <a:buFont typeface="Arial"/>
              <a:buChar char="⚬"/>
            </a:pPr>
            <a:r>
              <a:rPr lang="en-US" sz="1799">
                <a:solidFill>
                  <a:srgbClr val="FFFFFF"/>
                </a:solidFill>
                <a:latin typeface="Open Sans"/>
                <a:ea typeface="Open Sans"/>
                <a:cs typeface="Open Sans"/>
                <a:sym typeface="Open Sans"/>
              </a:rPr>
              <a:t>NavMesh</a:t>
            </a:r>
          </a:p>
          <a:p>
            <a:pPr algn="just" marL="777237" indent="-259079" lvl="2">
              <a:lnSpc>
                <a:spcPts val="2519"/>
              </a:lnSpc>
              <a:buFont typeface="Arial"/>
              <a:buChar char="⚬"/>
            </a:pPr>
            <a:r>
              <a:rPr lang="en-US" sz="1799">
                <a:solidFill>
                  <a:srgbClr val="FFFFFF"/>
                </a:solidFill>
                <a:latin typeface="Open Sans"/>
                <a:ea typeface="Open Sans"/>
                <a:cs typeface="Open Sans"/>
                <a:sym typeface="Open Sans"/>
              </a:rPr>
              <a:t>Filtro di Kalman </a:t>
            </a:r>
          </a:p>
          <a:p>
            <a:pPr algn="just" marL="777237" indent="-259079" lvl="2">
              <a:lnSpc>
                <a:spcPts val="2519"/>
              </a:lnSpc>
              <a:buFont typeface="Arial"/>
              <a:buChar char="⚬"/>
            </a:pPr>
            <a:r>
              <a:rPr lang="en-US" sz="1799">
                <a:solidFill>
                  <a:srgbClr val="FFFFFF"/>
                </a:solidFill>
                <a:latin typeface="Open Sans"/>
                <a:ea typeface="Open Sans"/>
                <a:cs typeface="Open Sans"/>
                <a:sym typeface="Open Sans"/>
              </a:rPr>
              <a:t>Pianificazione dell’itinerario</a:t>
            </a:r>
          </a:p>
          <a:p>
            <a:pPr algn="just" marL="777237" indent="-259079" lvl="2">
              <a:lnSpc>
                <a:spcPts val="2519"/>
              </a:lnSpc>
              <a:buFont typeface="Arial"/>
              <a:buChar char="⚬"/>
            </a:pPr>
            <a:r>
              <a:rPr lang="en-US" sz="1799">
                <a:solidFill>
                  <a:srgbClr val="FFFFFF"/>
                </a:solidFill>
                <a:latin typeface="Open Sans"/>
                <a:ea typeface="Open Sans"/>
                <a:cs typeface="Open Sans"/>
                <a:sym typeface="Open Sans"/>
              </a:rPr>
              <a:t>Ripianificazione dell’itinerario</a:t>
            </a:r>
          </a:p>
          <a:p>
            <a:pPr algn="just" marL="777237" indent="-259079" lvl="2">
              <a:lnSpc>
                <a:spcPts val="2519"/>
              </a:lnSpc>
              <a:buFont typeface="Arial"/>
              <a:buChar char="⚬"/>
            </a:pPr>
            <a:r>
              <a:rPr lang="en-US" sz="1799">
                <a:solidFill>
                  <a:srgbClr val="FFFFFF"/>
                </a:solidFill>
                <a:latin typeface="Open Sans"/>
                <a:ea typeface="Open Sans"/>
                <a:cs typeface="Open Sans"/>
                <a:sym typeface="Open Sans"/>
              </a:rPr>
              <a:t>Meccanismo di interazione con l’utente</a:t>
            </a:r>
          </a:p>
          <a:p>
            <a:pPr algn="just" marL="777237" indent="-259079" lvl="2">
              <a:lnSpc>
                <a:spcPts val="2519"/>
              </a:lnSpc>
              <a:buFont typeface="Arial"/>
              <a:buChar char="⚬"/>
            </a:pPr>
            <a:r>
              <a:rPr lang="en-US" sz="1799">
                <a:solidFill>
                  <a:srgbClr val="FFFFFF"/>
                </a:solidFill>
                <a:latin typeface="Open Sans"/>
                <a:ea typeface="Open Sans"/>
                <a:cs typeface="Open Sans"/>
                <a:sym typeface="Open Sans"/>
              </a:rPr>
              <a:t>FSM Guida del Museo</a:t>
            </a:r>
          </a:p>
          <a:p>
            <a:pPr algn="just" marL="777237" indent="-259079" lvl="2">
              <a:lnSpc>
                <a:spcPts val="2519"/>
              </a:lnSpc>
              <a:buFont typeface="Arial"/>
              <a:buChar char="⚬"/>
            </a:pPr>
            <a:r>
              <a:rPr lang="en-US" sz="1799">
                <a:solidFill>
                  <a:srgbClr val="FFFFFF"/>
                </a:solidFill>
                <a:latin typeface="Open Sans"/>
                <a:ea typeface="Open Sans"/>
                <a:cs typeface="Open Sans"/>
                <a:sym typeface="Open Sans"/>
              </a:rPr>
              <a:t>FSM Visitatore</a:t>
            </a:r>
          </a:p>
          <a:p>
            <a:pPr algn="just" marL="777237" indent="-259079" lvl="2">
              <a:lnSpc>
                <a:spcPts val="2519"/>
              </a:lnSpc>
              <a:buFont typeface="Arial"/>
              <a:buChar char="⚬"/>
            </a:pPr>
            <a:r>
              <a:rPr lang="en-US" sz="1799">
                <a:solidFill>
                  <a:srgbClr val="FFFFFF"/>
                </a:solidFill>
                <a:latin typeface="Open Sans"/>
                <a:ea typeface="Open Sans"/>
                <a:cs typeface="Open Sans"/>
                <a:sym typeface="Open Sans"/>
              </a:rPr>
              <a:t>FSM Bigliettaio</a:t>
            </a:r>
          </a:p>
          <a:p>
            <a:pPr algn="just" marL="388618" indent="-194309" lvl="1">
              <a:lnSpc>
                <a:spcPts val="2519"/>
              </a:lnSpc>
              <a:buAutoNum type="arabicPeriod" startAt="1"/>
            </a:pPr>
            <a:r>
              <a:rPr lang="en-US" sz="1799">
                <a:solidFill>
                  <a:srgbClr val="FFFFFF"/>
                </a:solidFill>
                <a:latin typeface="Open Sans"/>
                <a:ea typeface="Open Sans"/>
                <a:cs typeface="Open Sans"/>
                <a:sym typeface="Open Sans"/>
              </a:rPr>
              <a:t>Ontologia</a:t>
            </a:r>
          </a:p>
          <a:p>
            <a:pPr algn="just" marL="777237" indent="-259079" lvl="2">
              <a:lnSpc>
                <a:spcPts val="2519"/>
              </a:lnSpc>
              <a:buFont typeface="Arial"/>
              <a:buChar char="⚬"/>
            </a:pPr>
            <a:r>
              <a:rPr lang="en-US" sz="1799">
                <a:solidFill>
                  <a:srgbClr val="FFFFFF"/>
                </a:solidFill>
                <a:latin typeface="Open Sans"/>
                <a:ea typeface="Open Sans"/>
                <a:cs typeface="Open Sans"/>
                <a:sym typeface="Open Sans"/>
              </a:rPr>
              <a:t>Diagramma delle classi</a:t>
            </a:r>
          </a:p>
          <a:p>
            <a:pPr algn="just" marL="777237" indent="-259079" lvl="2">
              <a:lnSpc>
                <a:spcPts val="2519"/>
              </a:lnSpc>
              <a:buFont typeface="Arial"/>
              <a:buChar char="⚬"/>
            </a:pPr>
            <a:r>
              <a:rPr lang="en-US" sz="1799">
                <a:solidFill>
                  <a:srgbClr val="FFFFFF"/>
                </a:solidFill>
                <a:latin typeface="Open Sans"/>
                <a:ea typeface="Open Sans"/>
                <a:cs typeface="Open Sans"/>
                <a:sym typeface="Open Sans"/>
              </a:rPr>
              <a:t>Base di conoscenza</a:t>
            </a:r>
          </a:p>
          <a:p>
            <a:pPr algn="just" marL="388618" indent="-194309" lvl="1">
              <a:lnSpc>
                <a:spcPts val="2519"/>
              </a:lnSpc>
              <a:buAutoNum type="arabicPeriod" startAt="1"/>
            </a:pPr>
            <a:r>
              <a:rPr lang="en-US" sz="1799">
                <a:solidFill>
                  <a:srgbClr val="FFFFFF"/>
                </a:solidFill>
                <a:latin typeface="Open Sans"/>
                <a:ea typeface="Open Sans"/>
                <a:cs typeface="Open Sans"/>
                <a:sym typeface="Open Sans"/>
              </a:rPr>
              <a:t>Elaborazione del Linguaggio Naturale</a:t>
            </a:r>
          </a:p>
          <a:p>
            <a:pPr algn="just" marL="777237" indent="-259079" lvl="2">
              <a:lnSpc>
                <a:spcPts val="2519"/>
              </a:lnSpc>
              <a:buFont typeface="Arial"/>
              <a:buChar char="⚬"/>
            </a:pPr>
            <a:r>
              <a:rPr lang="en-US" sz="1799">
                <a:solidFill>
                  <a:srgbClr val="FFFFFF"/>
                </a:solidFill>
                <a:latin typeface="Open Sans"/>
                <a:ea typeface="Open Sans"/>
                <a:cs typeface="Open Sans"/>
                <a:sym typeface="Open Sans"/>
              </a:rPr>
              <a:t>Elaborazione delle risposte</a:t>
            </a:r>
          </a:p>
          <a:p>
            <a:pPr algn="just" marL="777237" indent="-259079" lvl="2">
              <a:lnSpc>
                <a:spcPts val="2519"/>
              </a:lnSpc>
              <a:buFont typeface="Arial"/>
              <a:buChar char="⚬"/>
            </a:pPr>
            <a:r>
              <a:rPr lang="en-US" sz="1799">
                <a:solidFill>
                  <a:srgbClr val="FFFFFF"/>
                </a:solidFill>
                <a:latin typeface="Open Sans"/>
                <a:ea typeface="Open Sans"/>
                <a:cs typeface="Open Sans"/>
                <a:sym typeface="Open Sans"/>
              </a:rPr>
              <a:t>Pipeline dell’elaborazione</a:t>
            </a:r>
          </a:p>
          <a:p>
            <a:pPr algn="just" marL="777237" indent="-259079" lvl="2">
              <a:lnSpc>
                <a:spcPts val="2519"/>
              </a:lnSpc>
              <a:buFont typeface="Arial"/>
              <a:buChar char="⚬"/>
            </a:pPr>
            <a:r>
              <a:rPr lang="en-US" sz="1799">
                <a:solidFill>
                  <a:srgbClr val="FFFFFF"/>
                </a:solidFill>
                <a:latin typeface="Open Sans"/>
                <a:ea typeface="Open Sans"/>
                <a:cs typeface="Open Sans"/>
                <a:sym typeface="Open Sans"/>
              </a:rPr>
              <a:t>Prompt di sistema</a:t>
            </a:r>
          </a:p>
          <a:p>
            <a:pPr algn="just" marL="777237" indent="-259079" lvl="2">
              <a:lnSpc>
                <a:spcPts val="2519"/>
              </a:lnSpc>
              <a:buFont typeface="Arial"/>
              <a:buChar char="⚬"/>
            </a:pPr>
            <a:r>
              <a:rPr lang="en-US" sz="1799">
                <a:solidFill>
                  <a:srgbClr val="FFFFFF"/>
                </a:solidFill>
                <a:latin typeface="Open Sans"/>
                <a:ea typeface="Open Sans"/>
                <a:cs typeface="Open Sans"/>
                <a:sym typeface="Open Sans"/>
              </a:rPr>
              <a:t>Elaborazione per la ripianificazione</a:t>
            </a:r>
          </a:p>
          <a:p>
            <a:pPr algn="just" marL="777237" indent="-259079" lvl="2">
              <a:lnSpc>
                <a:spcPts val="2519"/>
              </a:lnSpc>
              <a:buFont typeface="Arial"/>
              <a:buChar char="⚬"/>
            </a:pPr>
            <a:r>
              <a:rPr lang="en-US" sz="1799">
                <a:solidFill>
                  <a:srgbClr val="FFFFFF"/>
                </a:solidFill>
                <a:latin typeface="Open Sans"/>
                <a:ea typeface="Open Sans"/>
                <a:cs typeface="Open Sans"/>
                <a:sym typeface="Open Sans"/>
              </a:rPr>
              <a:t>Interazione finale con il visitatore</a:t>
            </a:r>
          </a:p>
          <a:p>
            <a:pPr algn="just" marL="388618" indent="-194309" lvl="1">
              <a:lnSpc>
                <a:spcPts val="2519"/>
              </a:lnSpc>
              <a:spcBef>
                <a:spcPct val="0"/>
              </a:spcBef>
              <a:buAutoNum type="arabicPeriod" startAt="1"/>
            </a:pPr>
            <a:r>
              <a:rPr lang="en-US" sz="1799">
                <a:solidFill>
                  <a:srgbClr val="FFFFFF"/>
                </a:solidFill>
                <a:latin typeface="Open Sans"/>
                <a:ea typeface="Open Sans"/>
                <a:cs typeface="Open Sans"/>
                <a:sym typeface="Open Sans"/>
              </a:rPr>
              <a:t>Conclusioni</a:t>
            </a:r>
          </a:p>
        </p:txBody>
      </p:sp>
      <p:sp>
        <p:nvSpPr>
          <p:cNvPr name="TextBox 11" id="11"/>
          <p:cNvSpPr txBox="true"/>
          <p:nvPr/>
        </p:nvSpPr>
        <p:spPr>
          <a:xfrm rot="0">
            <a:off x="2323259" y="633297"/>
            <a:ext cx="3618727" cy="1193800"/>
          </a:xfrm>
          <a:prstGeom prst="rect">
            <a:avLst/>
          </a:prstGeom>
        </p:spPr>
        <p:txBody>
          <a:bodyPr anchor="t" rtlCol="false" tIns="0" lIns="0" bIns="0" rIns="0">
            <a:spAutoFit/>
          </a:bodyPr>
          <a:lstStyle/>
          <a:p>
            <a:pPr algn="l">
              <a:lnSpc>
                <a:spcPts val="9799"/>
              </a:lnSpc>
              <a:spcBef>
                <a:spcPct val="0"/>
              </a:spcBef>
            </a:pPr>
            <a:r>
              <a:rPr lang="en-US" sz="6999">
                <a:solidFill>
                  <a:srgbClr val="C101FB"/>
                </a:solidFill>
                <a:latin typeface="Bebas Neue Cyrillic"/>
                <a:ea typeface="Bebas Neue Cyrillic"/>
                <a:cs typeface="Bebas Neue Cyrillic"/>
                <a:sym typeface="Bebas Neue Cyrillic"/>
              </a:rPr>
              <a:t>outline</a:t>
            </a:r>
          </a:p>
        </p:txBody>
      </p:sp>
      <p:sp>
        <p:nvSpPr>
          <p:cNvPr name="Freeform 12" id="12"/>
          <p:cNvSpPr/>
          <p:nvPr/>
        </p:nvSpPr>
        <p:spPr>
          <a:xfrm flipH="false" flipV="false" rot="0">
            <a:off x="10434452" y="1284248"/>
            <a:ext cx="6531784" cy="7718504"/>
          </a:xfrm>
          <a:custGeom>
            <a:avLst/>
            <a:gdLst/>
            <a:ahLst/>
            <a:cxnLst/>
            <a:rect r="r" b="b" t="t" l="l"/>
            <a:pathLst>
              <a:path h="7718504" w="6531784">
                <a:moveTo>
                  <a:pt x="0" y="0"/>
                </a:moveTo>
                <a:lnTo>
                  <a:pt x="6531784" y="0"/>
                </a:lnTo>
                <a:lnTo>
                  <a:pt x="6531784" y="7718504"/>
                </a:lnTo>
                <a:lnTo>
                  <a:pt x="0" y="7718504"/>
                </a:lnTo>
                <a:lnTo>
                  <a:pt x="0" y="0"/>
                </a:lnTo>
                <a:close/>
              </a:path>
            </a:pathLst>
          </a:custGeom>
          <a:blipFill>
            <a:blip r:embed="rId3"/>
            <a:stretch>
              <a:fillRect l="0" t="0" r="0" b="0"/>
            </a:stretch>
          </a:blipFill>
        </p:spPr>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19053D">
                <a:alpha val="100000"/>
              </a:srgbClr>
            </a:gs>
            <a:gs pos="100000">
              <a:srgbClr val="0C001E">
                <a:alpha val="100000"/>
              </a:srgbClr>
            </a:gs>
          </a:gsLst>
          <a:lin ang="2700000"/>
        </a:gradFill>
      </p:bgPr>
    </p:bg>
    <p:spTree>
      <p:nvGrpSpPr>
        <p:cNvPr id="1" name=""/>
        <p:cNvGrpSpPr/>
        <p:nvPr/>
      </p:nvGrpSpPr>
      <p:grpSpPr>
        <a:xfrm>
          <a:off x="0" y="0"/>
          <a:ext cx="0" cy="0"/>
          <a:chOff x="0" y="0"/>
          <a:chExt cx="0" cy="0"/>
        </a:xfrm>
      </p:grpSpPr>
      <p:grpSp>
        <p:nvGrpSpPr>
          <p:cNvPr name="Group 2" id="2"/>
          <p:cNvGrpSpPr/>
          <p:nvPr/>
        </p:nvGrpSpPr>
        <p:grpSpPr>
          <a:xfrm rot="0">
            <a:off x="18119337" y="7969812"/>
            <a:ext cx="168663" cy="1288488"/>
            <a:chOff x="0" y="0"/>
            <a:chExt cx="229432" cy="1752723"/>
          </a:xfrm>
        </p:grpSpPr>
        <p:sp>
          <p:nvSpPr>
            <p:cNvPr name="Freeform 3" id="3"/>
            <p:cNvSpPr/>
            <p:nvPr/>
          </p:nvSpPr>
          <p:spPr>
            <a:xfrm flipH="false" flipV="false" rot="0">
              <a:off x="0" y="0"/>
              <a:ext cx="229432" cy="1752723"/>
            </a:xfrm>
            <a:custGeom>
              <a:avLst/>
              <a:gdLst/>
              <a:ahLst/>
              <a:cxnLst/>
              <a:rect r="r" b="b" t="t" l="l"/>
              <a:pathLst>
                <a:path h="1752723" w="229432">
                  <a:moveTo>
                    <a:pt x="0" y="0"/>
                  </a:moveTo>
                  <a:lnTo>
                    <a:pt x="229432" y="0"/>
                  </a:lnTo>
                  <a:lnTo>
                    <a:pt x="229432" y="1752723"/>
                  </a:lnTo>
                  <a:lnTo>
                    <a:pt x="0" y="1752723"/>
                  </a:lnTo>
                  <a:close/>
                </a:path>
              </a:pathLst>
            </a:custGeom>
            <a:gradFill rotWithShape="true">
              <a:gsLst>
                <a:gs pos="0">
                  <a:srgbClr val="003A89">
                    <a:alpha val="100000"/>
                  </a:srgbClr>
                </a:gs>
                <a:gs pos="100000">
                  <a:srgbClr val="C700FF">
                    <a:alpha val="100000"/>
                  </a:srgbClr>
                </a:gs>
              </a:gsLst>
              <a:lin ang="2700000"/>
            </a:gradFill>
          </p:spPr>
        </p:sp>
        <p:sp>
          <p:nvSpPr>
            <p:cNvPr name="TextBox 4" id="4"/>
            <p:cNvSpPr txBox="true"/>
            <p:nvPr/>
          </p:nvSpPr>
          <p:spPr>
            <a:xfrm>
              <a:off x="0" y="-38100"/>
              <a:ext cx="229432" cy="1790823"/>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6230600" y="0"/>
            <a:ext cx="1028700" cy="1028700"/>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gradFill rotWithShape="true">
              <a:gsLst>
                <a:gs pos="0">
                  <a:srgbClr val="003A89">
                    <a:alpha val="100000"/>
                  </a:srgbClr>
                </a:gs>
                <a:gs pos="100000">
                  <a:srgbClr val="C700FF">
                    <a:alpha val="100000"/>
                  </a:srgbClr>
                </a:gs>
              </a:gsLst>
              <a:lin ang="2700000"/>
            </a:gradFill>
          </p:spPr>
        </p:sp>
        <p:sp>
          <p:nvSpPr>
            <p:cNvPr name="TextBox 7" id="7"/>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15879283" y="766647"/>
            <a:ext cx="4817434" cy="4817434"/>
          </a:xfrm>
          <a:custGeom>
            <a:avLst/>
            <a:gdLst/>
            <a:ahLst/>
            <a:cxnLst/>
            <a:rect r="r" b="b" t="t" l="l"/>
            <a:pathLst>
              <a:path h="4817434" w="4817434">
                <a:moveTo>
                  <a:pt x="0" y="0"/>
                </a:moveTo>
                <a:lnTo>
                  <a:pt x="4817434" y="0"/>
                </a:lnTo>
                <a:lnTo>
                  <a:pt x="4817434" y="4817434"/>
                </a:lnTo>
                <a:lnTo>
                  <a:pt x="0" y="4817434"/>
                </a:lnTo>
                <a:lnTo>
                  <a:pt x="0" y="0"/>
                </a:lnTo>
                <a:close/>
              </a:path>
            </a:pathLst>
          </a:custGeom>
          <a:blipFill>
            <a:blip r:embed="rId2">
              <a:alphaModFix amt="43999"/>
            </a:blip>
            <a:stretch>
              <a:fillRect l="0" t="0" r="0" b="0"/>
            </a:stretch>
          </a:blipFill>
        </p:spPr>
      </p:sp>
      <p:sp>
        <p:nvSpPr>
          <p:cNvPr name="Freeform 9" id="9"/>
          <p:cNvSpPr/>
          <p:nvPr/>
        </p:nvSpPr>
        <p:spPr>
          <a:xfrm flipH="false" flipV="false" rot="0">
            <a:off x="3700611" y="-1967240"/>
            <a:ext cx="3504866" cy="3504866"/>
          </a:xfrm>
          <a:custGeom>
            <a:avLst/>
            <a:gdLst/>
            <a:ahLst/>
            <a:cxnLst/>
            <a:rect r="r" b="b" t="t" l="l"/>
            <a:pathLst>
              <a:path h="3504866" w="3504866">
                <a:moveTo>
                  <a:pt x="0" y="0"/>
                </a:moveTo>
                <a:lnTo>
                  <a:pt x="3504866" y="0"/>
                </a:lnTo>
                <a:lnTo>
                  <a:pt x="3504866" y="3504867"/>
                </a:lnTo>
                <a:lnTo>
                  <a:pt x="0" y="3504867"/>
                </a:lnTo>
                <a:lnTo>
                  <a:pt x="0" y="0"/>
                </a:lnTo>
                <a:close/>
              </a:path>
            </a:pathLst>
          </a:custGeom>
          <a:blipFill>
            <a:blip r:embed="rId2">
              <a:alphaModFix amt="43999"/>
            </a:blip>
            <a:stretch>
              <a:fillRect l="0" t="0" r="0" b="0"/>
            </a:stretch>
          </a:blipFill>
        </p:spPr>
      </p:sp>
      <p:pic>
        <p:nvPicPr>
          <p:cNvPr name="Picture 10" id="10">
            <a:hlinkClick action="ppaction://media"/>
          </p:cNvPr>
          <p:cNvPicPr>
            <a:picLocks noChangeAspect="true"/>
          </p:cNvPicPr>
          <p:nvPr>
            <a:videoFile r:link="rId4"/>
            <p:extLst>
              <p:ext uri="{DAA4B4D4-6D71-4841-9C94-3DE7FCFB9230}">
                <p14:media xmlns:p14="http://schemas.microsoft.com/office/powerpoint/2010/main" r:embed="rId5"/>
              </p:ext>
            </p:extLst>
          </p:nvPr>
        </p:nvPicPr>
        <p:blipFill>
          <a:blip r:embed="rId3"/>
          <a:srcRect l="0" t="0" r="0" b="0"/>
          <a:stretch>
            <a:fillRect/>
          </a:stretch>
        </p:blipFill>
        <p:spPr>
          <a:xfrm flipH="false" flipV="false" rot="0">
            <a:off x="1874520" y="1028700"/>
            <a:ext cx="14538960" cy="8229600"/>
          </a:xfrm>
          <a:prstGeom prst="rect">
            <a:avLst/>
          </a:prstGeom>
        </p:spPr>
      </p:pic>
    </p:spTree>
  </p:cSld>
  <p:clrMapOvr>
    <a:masterClrMapping/>
  </p:clrMapOvr>
  <p:timing>
    <p:tnLst>
      <p:par>
        <p:cTn dur="indefinite" restart="never" nodeType="tmRoot">
          <p:childTnLst>
            <p:video>
              <p:cMediaNode vol="100000">
                <p:cTn fill="hold" display="false">
                  <p:stCondLst>
                    <p:cond delay="indefinite"/>
                  </p:stCondLst>
                </p:cTn>
                <p:tgtEl>
                  <p:spTgt spid="10"/>
                </p:tgtEl>
              </p:cMediaNode>
            </p:video>
          </p:childTnLst>
        </p:cTn>
      </p:par>
    </p:tnLst>
  </p:timing>
</p:sld>
</file>

<file path=ppt/slides/slide2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19053D">
                <a:alpha val="100000"/>
              </a:srgbClr>
            </a:gs>
            <a:gs pos="100000">
              <a:srgbClr val="0C001E">
                <a:alpha val="100000"/>
              </a:srgbClr>
            </a:gs>
          </a:gsLst>
          <a:lin ang="2700000"/>
        </a:gradFill>
      </p:bgPr>
    </p:bg>
    <p:spTree>
      <p:nvGrpSpPr>
        <p:cNvPr id="1" name=""/>
        <p:cNvGrpSpPr/>
        <p:nvPr/>
      </p:nvGrpSpPr>
      <p:grpSpPr>
        <a:xfrm>
          <a:off x="0" y="0"/>
          <a:ext cx="0" cy="0"/>
          <a:chOff x="0" y="0"/>
          <a:chExt cx="0" cy="0"/>
        </a:xfrm>
      </p:grpSpPr>
      <p:grpSp>
        <p:nvGrpSpPr>
          <p:cNvPr name="Group 2" id="2"/>
          <p:cNvGrpSpPr/>
          <p:nvPr/>
        </p:nvGrpSpPr>
        <p:grpSpPr>
          <a:xfrm rot="0">
            <a:off x="18119337" y="7969812"/>
            <a:ext cx="168663" cy="1288488"/>
            <a:chOff x="0" y="0"/>
            <a:chExt cx="229432" cy="1752723"/>
          </a:xfrm>
        </p:grpSpPr>
        <p:sp>
          <p:nvSpPr>
            <p:cNvPr name="Freeform 3" id="3"/>
            <p:cNvSpPr/>
            <p:nvPr/>
          </p:nvSpPr>
          <p:spPr>
            <a:xfrm flipH="false" flipV="false" rot="0">
              <a:off x="0" y="0"/>
              <a:ext cx="229432" cy="1752723"/>
            </a:xfrm>
            <a:custGeom>
              <a:avLst/>
              <a:gdLst/>
              <a:ahLst/>
              <a:cxnLst/>
              <a:rect r="r" b="b" t="t" l="l"/>
              <a:pathLst>
                <a:path h="1752723" w="229432">
                  <a:moveTo>
                    <a:pt x="0" y="0"/>
                  </a:moveTo>
                  <a:lnTo>
                    <a:pt x="229432" y="0"/>
                  </a:lnTo>
                  <a:lnTo>
                    <a:pt x="229432" y="1752723"/>
                  </a:lnTo>
                  <a:lnTo>
                    <a:pt x="0" y="1752723"/>
                  </a:lnTo>
                  <a:close/>
                </a:path>
              </a:pathLst>
            </a:custGeom>
            <a:gradFill rotWithShape="true">
              <a:gsLst>
                <a:gs pos="0">
                  <a:srgbClr val="003A89">
                    <a:alpha val="100000"/>
                  </a:srgbClr>
                </a:gs>
                <a:gs pos="100000">
                  <a:srgbClr val="C700FF">
                    <a:alpha val="100000"/>
                  </a:srgbClr>
                </a:gs>
              </a:gsLst>
              <a:lin ang="2700000"/>
            </a:gradFill>
          </p:spPr>
        </p:sp>
        <p:sp>
          <p:nvSpPr>
            <p:cNvPr name="TextBox 4" id="4"/>
            <p:cNvSpPr txBox="true"/>
            <p:nvPr/>
          </p:nvSpPr>
          <p:spPr>
            <a:xfrm>
              <a:off x="0" y="-38100"/>
              <a:ext cx="229432" cy="1790823"/>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6230600" y="0"/>
            <a:ext cx="1028700" cy="1028700"/>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gradFill rotWithShape="true">
              <a:gsLst>
                <a:gs pos="0">
                  <a:srgbClr val="003A89">
                    <a:alpha val="100000"/>
                  </a:srgbClr>
                </a:gs>
                <a:gs pos="100000">
                  <a:srgbClr val="C700FF">
                    <a:alpha val="100000"/>
                  </a:srgbClr>
                </a:gs>
              </a:gsLst>
              <a:lin ang="2700000"/>
            </a:gradFill>
          </p:spPr>
        </p:sp>
        <p:sp>
          <p:nvSpPr>
            <p:cNvPr name="TextBox 7" id="7"/>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15879283" y="766647"/>
            <a:ext cx="4817434" cy="4817434"/>
          </a:xfrm>
          <a:custGeom>
            <a:avLst/>
            <a:gdLst/>
            <a:ahLst/>
            <a:cxnLst/>
            <a:rect r="r" b="b" t="t" l="l"/>
            <a:pathLst>
              <a:path h="4817434" w="4817434">
                <a:moveTo>
                  <a:pt x="0" y="0"/>
                </a:moveTo>
                <a:lnTo>
                  <a:pt x="4817434" y="0"/>
                </a:lnTo>
                <a:lnTo>
                  <a:pt x="4817434" y="4817434"/>
                </a:lnTo>
                <a:lnTo>
                  <a:pt x="0" y="4817434"/>
                </a:lnTo>
                <a:lnTo>
                  <a:pt x="0" y="0"/>
                </a:lnTo>
                <a:close/>
              </a:path>
            </a:pathLst>
          </a:custGeom>
          <a:blipFill>
            <a:blip r:embed="rId2">
              <a:alphaModFix amt="43999"/>
            </a:blip>
            <a:stretch>
              <a:fillRect l="0" t="0" r="0" b="0"/>
            </a:stretch>
          </a:blipFill>
        </p:spPr>
      </p:sp>
      <p:sp>
        <p:nvSpPr>
          <p:cNvPr name="Freeform 9" id="9"/>
          <p:cNvSpPr/>
          <p:nvPr/>
        </p:nvSpPr>
        <p:spPr>
          <a:xfrm flipH="false" flipV="false" rot="0">
            <a:off x="3700611" y="-1967240"/>
            <a:ext cx="3504866" cy="3504866"/>
          </a:xfrm>
          <a:custGeom>
            <a:avLst/>
            <a:gdLst/>
            <a:ahLst/>
            <a:cxnLst/>
            <a:rect r="r" b="b" t="t" l="l"/>
            <a:pathLst>
              <a:path h="3504866" w="3504866">
                <a:moveTo>
                  <a:pt x="0" y="0"/>
                </a:moveTo>
                <a:lnTo>
                  <a:pt x="3504866" y="0"/>
                </a:lnTo>
                <a:lnTo>
                  <a:pt x="3504866" y="3504867"/>
                </a:lnTo>
                <a:lnTo>
                  <a:pt x="0" y="3504867"/>
                </a:lnTo>
                <a:lnTo>
                  <a:pt x="0" y="0"/>
                </a:lnTo>
                <a:close/>
              </a:path>
            </a:pathLst>
          </a:custGeom>
          <a:blipFill>
            <a:blip r:embed="rId2">
              <a:alphaModFix amt="43999"/>
            </a:blip>
            <a:stretch>
              <a:fillRect l="0" t="0" r="0" b="0"/>
            </a:stretch>
          </a:blipFill>
        </p:spPr>
      </p:sp>
      <p:grpSp>
        <p:nvGrpSpPr>
          <p:cNvPr name="Group 10" id="10"/>
          <p:cNvGrpSpPr/>
          <p:nvPr/>
        </p:nvGrpSpPr>
        <p:grpSpPr>
          <a:xfrm rot="0">
            <a:off x="965804" y="3607240"/>
            <a:ext cx="881874" cy="830738"/>
            <a:chOff x="0" y="0"/>
            <a:chExt cx="862832" cy="812800"/>
          </a:xfrm>
        </p:grpSpPr>
        <p:sp>
          <p:nvSpPr>
            <p:cNvPr name="Freeform 11" id="11"/>
            <p:cNvSpPr/>
            <p:nvPr/>
          </p:nvSpPr>
          <p:spPr>
            <a:xfrm flipH="false" flipV="false" rot="0">
              <a:off x="0" y="0"/>
              <a:ext cx="862832" cy="812800"/>
            </a:xfrm>
            <a:custGeom>
              <a:avLst/>
              <a:gdLst/>
              <a:ahLst/>
              <a:cxnLst/>
              <a:rect r="r" b="b" t="t" l="l"/>
              <a:pathLst>
                <a:path h="812800" w="862832">
                  <a:moveTo>
                    <a:pt x="0" y="0"/>
                  </a:moveTo>
                  <a:lnTo>
                    <a:pt x="862832" y="0"/>
                  </a:lnTo>
                  <a:lnTo>
                    <a:pt x="862832" y="812800"/>
                  </a:lnTo>
                  <a:lnTo>
                    <a:pt x="0" y="812800"/>
                  </a:lnTo>
                  <a:close/>
                </a:path>
              </a:pathLst>
            </a:custGeom>
            <a:gradFill rotWithShape="true">
              <a:gsLst>
                <a:gs pos="0">
                  <a:srgbClr val="003A89">
                    <a:alpha val="100000"/>
                  </a:srgbClr>
                </a:gs>
                <a:gs pos="100000">
                  <a:srgbClr val="C700FF">
                    <a:alpha val="100000"/>
                  </a:srgbClr>
                </a:gs>
              </a:gsLst>
              <a:lin ang="2700000"/>
            </a:gradFill>
          </p:spPr>
        </p:sp>
        <p:sp>
          <p:nvSpPr>
            <p:cNvPr name="TextBox 12" id="12"/>
            <p:cNvSpPr txBox="true"/>
            <p:nvPr/>
          </p:nvSpPr>
          <p:spPr>
            <a:xfrm>
              <a:off x="0" y="-47625"/>
              <a:ext cx="862832" cy="860425"/>
            </a:xfrm>
            <a:prstGeom prst="rect">
              <a:avLst/>
            </a:prstGeom>
          </p:spPr>
          <p:txBody>
            <a:bodyPr anchor="ctr" rtlCol="false" tIns="50800" lIns="50800" bIns="50800" rIns="50800"/>
            <a:lstStyle/>
            <a:p>
              <a:pPr algn="ctr">
                <a:lnSpc>
                  <a:spcPts val="2239"/>
                </a:lnSpc>
              </a:pPr>
            </a:p>
          </p:txBody>
        </p:sp>
      </p:grpSp>
      <p:sp>
        <p:nvSpPr>
          <p:cNvPr name="TextBox 13" id="13"/>
          <p:cNvSpPr txBox="true"/>
          <p:nvPr/>
        </p:nvSpPr>
        <p:spPr>
          <a:xfrm rot="0">
            <a:off x="1083977" y="3819891"/>
            <a:ext cx="645527" cy="367337"/>
          </a:xfrm>
          <a:prstGeom prst="rect">
            <a:avLst/>
          </a:prstGeom>
        </p:spPr>
        <p:txBody>
          <a:bodyPr anchor="t" rtlCol="false" tIns="0" lIns="0" bIns="0" rIns="0">
            <a:spAutoFit/>
          </a:bodyPr>
          <a:lstStyle/>
          <a:p>
            <a:pPr algn="ctr">
              <a:lnSpc>
                <a:spcPts val="3088"/>
              </a:lnSpc>
              <a:spcBef>
                <a:spcPct val="0"/>
              </a:spcBef>
            </a:pPr>
            <a:r>
              <a:rPr lang="en-US" b="true" sz="2206">
                <a:solidFill>
                  <a:srgbClr val="FFFFFF"/>
                </a:solidFill>
                <a:latin typeface="Open Sans Bold"/>
                <a:ea typeface="Open Sans Bold"/>
                <a:cs typeface="Open Sans Bold"/>
                <a:sym typeface="Open Sans Bold"/>
              </a:rPr>
              <a:t>01</a:t>
            </a:r>
          </a:p>
        </p:txBody>
      </p:sp>
      <p:sp>
        <p:nvSpPr>
          <p:cNvPr name="TextBox 14" id="14"/>
          <p:cNvSpPr txBox="true"/>
          <p:nvPr/>
        </p:nvSpPr>
        <p:spPr>
          <a:xfrm rot="0">
            <a:off x="2126103" y="3428620"/>
            <a:ext cx="4368545" cy="367337"/>
          </a:xfrm>
          <a:prstGeom prst="rect">
            <a:avLst/>
          </a:prstGeom>
        </p:spPr>
        <p:txBody>
          <a:bodyPr anchor="t" rtlCol="false" tIns="0" lIns="0" bIns="0" rIns="0">
            <a:spAutoFit/>
          </a:bodyPr>
          <a:lstStyle/>
          <a:p>
            <a:pPr algn="l">
              <a:lnSpc>
                <a:spcPts val="3088"/>
              </a:lnSpc>
              <a:spcBef>
                <a:spcPct val="0"/>
              </a:spcBef>
            </a:pPr>
            <a:r>
              <a:rPr lang="en-US" b="true" sz="2206">
                <a:solidFill>
                  <a:srgbClr val="C101FB"/>
                </a:solidFill>
                <a:latin typeface="Open Sans Bold"/>
                <a:ea typeface="Open Sans Bold"/>
                <a:cs typeface="Open Sans Bold"/>
                <a:sym typeface="Open Sans Bold"/>
              </a:rPr>
              <a:t>Cos’è NavMesh?</a:t>
            </a:r>
          </a:p>
        </p:txBody>
      </p:sp>
      <p:grpSp>
        <p:nvGrpSpPr>
          <p:cNvPr name="Group 15" id="15"/>
          <p:cNvGrpSpPr/>
          <p:nvPr/>
        </p:nvGrpSpPr>
        <p:grpSpPr>
          <a:xfrm rot="0">
            <a:off x="965804" y="5315281"/>
            <a:ext cx="881874" cy="830738"/>
            <a:chOff x="0" y="0"/>
            <a:chExt cx="862832" cy="812800"/>
          </a:xfrm>
        </p:grpSpPr>
        <p:sp>
          <p:nvSpPr>
            <p:cNvPr name="Freeform 16" id="16"/>
            <p:cNvSpPr/>
            <p:nvPr/>
          </p:nvSpPr>
          <p:spPr>
            <a:xfrm flipH="false" flipV="false" rot="0">
              <a:off x="0" y="0"/>
              <a:ext cx="862832" cy="812800"/>
            </a:xfrm>
            <a:custGeom>
              <a:avLst/>
              <a:gdLst/>
              <a:ahLst/>
              <a:cxnLst/>
              <a:rect r="r" b="b" t="t" l="l"/>
              <a:pathLst>
                <a:path h="812800" w="862832">
                  <a:moveTo>
                    <a:pt x="0" y="0"/>
                  </a:moveTo>
                  <a:lnTo>
                    <a:pt x="862832" y="0"/>
                  </a:lnTo>
                  <a:lnTo>
                    <a:pt x="862832" y="812800"/>
                  </a:lnTo>
                  <a:lnTo>
                    <a:pt x="0" y="812800"/>
                  </a:lnTo>
                  <a:close/>
                </a:path>
              </a:pathLst>
            </a:custGeom>
            <a:gradFill rotWithShape="true">
              <a:gsLst>
                <a:gs pos="0">
                  <a:srgbClr val="003A89">
                    <a:alpha val="100000"/>
                  </a:srgbClr>
                </a:gs>
                <a:gs pos="100000">
                  <a:srgbClr val="C700FF">
                    <a:alpha val="100000"/>
                  </a:srgbClr>
                </a:gs>
              </a:gsLst>
              <a:lin ang="2700000"/>
            </a:gradFill>
          </p:spPr>
        </p:sp>
        <p:sp>
          <p:nvSpPr>
            <p:cNvPr name="TextBox 17" id="17"/>
            <p:cNvSpPr txBox="true"/>
            <p:nvPr/>
          </p:nvSpPr>
          <p:spPr>
            <a:xfrm>
              <a:off x="0" y="-47625"/>
              <a:ext cx="862832" cy="860425"/>
            </a:xfrm>
            <a:prstGeom prst="rect">
              <a:avLst/>
            </a:prstGeom>
          </p:spPr>
          <p:txBody>
            <a:bodyPr anchor="ctr" rtlCol="false" tIns="50800" lIns="50800" bIns="50800" rIns="50800"/>
            <a:lstStyle/>
            <a:p>
              <a:pPr algn="ctr">
                <a:lnSpc>
                  <a:spcPts val="2239"/>
                </a:lnSpc>
              </a:pPr>
            </a:p>
          </p:txBody>
        </p:sp>
      </p:grpSp>
      <p:sp>
        <p:nvSpPr>
          <p:cNvPr name="TextBox 18" id="18"/>
          <p:cNvSpPr txBox="true"/>
          <p:nvPr/>
        </p:nvSpPr>
        <p:spPr>
          <a:xfrm rot="0">
            <a:off x="1083977" y="5527931"/>
            <a:ext cx="645527" cy="367337"/>
          </a:xfrm>
          <a:prstGeom prst="rect">
            <a:avLst/>
          </a:prstGeom>
        </p:spPr>
        <p:txBody>
          <a:bodyPr anchor="t" rtlCol="false" tIns="0" lIns="0" bIns="0" rIns="0">
            <a:spAutoFit/>
          </a:bodyPr>
          <a:lstStyle/>
          <a:p>
            <a:pPr algn="ctr">
              <a:lnSpc>
                <a:spcPts val="3088"/>
              </a:lnSpc>
              <a:spcBef>
                <a:spcPct val="0"/>
              </a:spcBef>
            </a:pPr>
            <a:r>
              <a:rPr lang="en-US" b="true" sz="2206">
                <a:solidFill>
                  <a:srgbClr val="FFFFFF"/>
                </a:solidFill>
                <a:latin typeface="Open Sans Bold"/>
                <a:ea typeface="Open Sans Bold"/>
                <a:cs typeface="Open Sans Bold"/>
                <a:sym typeface="Open Sans Bold"/>
              </a:rPr>
              <a:t>02</a:t>
            </a:r>
          </a:p>
        </p:txBody>
      </p:sp>
      <p:sp>
        <p:nvSpPr>
          <p:cNvPr name="TextBox 19" id="19"/>
          <p:cNvSpPr txBox="true"/>
          <p:nvPr/>
        </p:nvSpPr>
        <p:spPr>
          <a:xfrm rot="0">
            <a:off x="2145061" y="5112562"/>
            <a:ext cx="4349586" cy="367337"/>
          </a:xfrm>
          <a:prstGeom prst="rect">
            <a:avLst/>
          </a:prstGeom>
        </p:spPr>
        <p:txBody>
          <a:bodyPr anchor="t" rtlCol="false" tIns="0" lIns="0" bIns="0" rIns="0">
            <a:spAutoFit/>
          </a:bodyPr>
          <a:lstStyle/>
          <a:p>
            <a:pPr algn="l">
              <a:lnSpc>
                <a:spcPts val="3088"/>
              </a:lnSpc>
              <a:spcBef>
                <a:spcPct val="0"/>
              </a:spcBef>
            </a:pPr>
            <a:r>
              <a:rPr lang="en-US" b="true" sz="2206">
                <a:solidFill>
                  <a:srgbClr val="C101FB"/>
                </a:solidFill>
                <a:latin typeface="Open Sans Bold"/>
                <a:ea typeface="Open Sans Bold"/>
                <a:cs typeface="Open Sans Bold"/>
                <a:sym typeface="Open Sans Bold"/>
              </a:rPr>
              <a:t>Come funziona?</a:t>
            </a:r>
          </a:p>
        </p:txBody>
      </p:sp>
      <p:grpSp>
        <p:nvGrpSpPr>
          <p:cNvPr name="Group 20" id="20"/>
          <p:cNvGrpSpPr/>
          <p:nvPr/>
        </p:nvGrpSpPr>
        <p:grpSpPr>
          <a:xfrm rot="0">
            <a:off x="965804" y="7021648"/>
            <a:ext cx="881874" cy="830738"/>
            <a:chOff x="0" y="0"/>
            <a:chExt cx="862832" cy="812800"/>
          </a:xfrm>
        </p:grpSpPr>
        <p:sp>
          <p:nvSpPr>
            <p:cNvPr name="Freeform 21" id="21"/>
            <p:cNvSpPr/>
            <p:nvPr/>
          </p:nvSpPr>
          <p:spPr>
            <a:xfrm flipH="false" flipV="false" rot="0">
              <a:off x="0" y="0"/>
              <a:ext cx="862832" cy="812800"/>
            </a:xfrm>
            <a:custGeom>
              <a:avLst/>
              <a:gdLst/>
              <a:ahLst/>
              <a:cxnLst/>
              <a:rect r="r" b="b" t="t" l="l"/>
              <a:pathLst>
                <a:path h="812800" w="862832">
                  <a:moveTo>
                    <a:pt x="0" y="0"/>
                  </a:moveTo>
                  <a:lnTo>
                    <a:pt x="862832" y="0"/>
                  </a:lnTo>
                  <a:lnTo>
                    <a:pt x="862832" y="812800"/>
                  </a:lnTo>
                  <a:lnTo>
                    <a:pt x="0" y="812800"/>
                  </a:lnTo>
                  <a:close/>
                </a:path>
              </a:pathLst>
            </a:custGeom>
            <a:gradFill rotWithShape="true">
              <a:gsLst>
                <a:gs pos="0">
                  <a:srgbClr val="003A89">
                    <a:alpha val="100000"/>
                  </a:srgbClr>
                </a:gs>
                <a:gs pos="100000">
                  <a:srgbClr val="C700FF">
                    <a:alpha val="100000"/>
                  </a:srgbClr>
                </a:gs>
              </a:gsLst>
              <a:lin ang="2700000"/>
            </a:gradFill>
          </p:spPr>
        </p:sp>
        <p:sp>
          <p:nvSpPr>
            <p:cNvPr name="TextBox 22" id="22"/>
            <p:cNvSpPr txBox="true"/>
            <p:nvPr/>
          </p:nvSpPr>
          <p:spPr>
            <a:xfrm>
              <a:off x="0" y="-47625"/>
              <a:ext cx="862832" cy="860425"/>
            </a:xfrm>
            <a:prstGeom prst="rect">
              <a:avLst/>
            </a:prstGeom>
          </p:spPr>
          <p:txBody>
            <a:bodyPr anchor="ctr" rtlCol="false" tIns="50800" lIns="50800" bIns="50800" rIns="50800"/>
            <a:lstStyle/>
            <a:p>
              <a:pPr algn="ctr">
                <a:lnSpc>
                  <a:spcPts val="2239"/>
                </a:lnSpc>
              </a:pPr>
            </a:p>
          </p:txBody>
        </p:sp>
      </p:grpSp>
      <p:sp>
        <p:nvSpPr>
          <p:cNvPr name="TextBox 23" id="23"/>
          <p:cNvSpPr txBox="true"/>
          <p:nvPr/>
        </p:nvSpPr>
        <p:spPr>
          <a:xfrm rot="0">
            <a:off x="2126103" y="7408442"/>
            <a:ext cx="6557679" cy="1240155"/>
          </a:xfrm>
          <a:prstGeom prst="rect">
            <a:avLst/>
          </a:prstGeom>
        </p:spPr>
        <p:txBody>
          <a:bodyPr anchor="t" rtlCol="false" tIns="0" lIns="0" bIns="0" rIns="0">
            <a:spAutoFit/>
          </a:bodyPr>
          <a:lstStyle/>
          <a:p>
            <a:pPr algn="just">
              <a:lnSpc>
                <a:spcPts val="2520"/>
              </a:lnSpc>
              <a:spcBef>
                <a:spcPct val="0"/>
              </a:spcBef>
            </a:pPr>
            <a:r>
              <a:rPr lang="en-US" sz="1800">
                <a:solidFill>
                  <a:srgbClr val="FFFFFF"/>
                </a:solidFill>
                <a:latin typeface="Open Sans"/>
                <a:ea typeface="Open Sans"/>
                <a:cs typeface="Open Sans"/>
                <a:sym typeface="Open Sans"/>
              </a:rPr>
              <a:t>Consente di implementare un meccanismo per evitare ostacoli sia statici che dinamici. Grazie alla sua versatilità può essere combinato con algoritmi di ricerca efficienti come A* per determinare il percorso più breve possibile.</a:t>
            </a:r>
          </a:p>
        </p:txBody>
      </p:sp>
      <p:sp>
        <p:nvSpPr>
          <p:cNvPr name="TextBox 24" id="24"/>
          <p:cNvSpPr txBox="true"/>
          <p:nvPr/>
        </p:nvSpPr>
        <p:spPr>
          <a:xfrm rot="0">
            <a:off x="1083977" y="7234299"/>
            <a:ext cx="645527" cy="367337"/>
          </a:xfrm>
          <a:prstGeom prst="rect">
            <a:avLst/>
          </a:prstGeom>
        </p:spPr>
        <p:txBody>
          <a:bodyPr anchor="t" rtlCol="false" tIns="0" lIns="0" bIns="0" rIns="0">
            <a:spAutoFit/>
          </a:bodyPr>
          <a:lstStyle/>
          <a:p>
            <a:pPr algn="ctr">
              <a:lnSpc>
                <a:spcPts val="3088"/>
              </a:lnSpc>
              <a:spcBef>
                <a:spcPct val="0"/>
              </a:spcBef>
            </a:pPr>
            <a:r>
              <a:rPr lang="en-US" b="true" sz="2206">
                <a:solidFill>
                  <a:srgbClr val="FFFFFF"/>
                </a:solidFill>
                <a:latin typeface="Open Sans Bold"/>
                <a:ea typeface="Open Sans Bold"/>
                <a:cs typeface="Open Sans Bold"/>
                <a:sym typeface="Open Sans Bold"/>
              </a:rPr>
              <a:t>03</a:t>
            </a:r>
          </a:p>
        </p:txBody>
      </p:sp>
      <p:sp>
        <p:nvSpPr>
          <p:cNvPr name="TextBox 25" id="25"/>
          <p:cNvSpPr txBox="true"/>
          <p:nvPr/>
        </p:nvSpPr>
        <p:spPr>
          <a:xfrm rot="0">
            <a:off x="2126103" y="6983548"/>
            <a:ext cx="5803570" cy="367337"/>
          </a:xfrm>
          <a:prstGeom prst="rect">
            <a:avLst/>
          </a:prstGeom>
        </p:spPr>
        <p:txBody>
          <a:bodyPr anchor="t" rtlCol="false" tIns="0" lIns="0" bIns="0" rIns="0">
            <a:spAutoFit/>
          </a:bodyPr>
          <a:lstStyle/>
          <a:p>
            <a:pPr algn="l">
              <a:lnSpc>
                <a:spcPts val="3088"/>
              </a:lnSpc>
              <a:spcBef>
                <a:spcPct val="0"/>
              </a:spcBef>
            </a:pPr>
            <a:r>
              <a:rPr lang="en-US" b="true" sz="2206">
                <a:solidFill>
                  <a:srgbClr val="C101FB"/>
                </a:solidFill>
                <a:latin typeface="Open Sans Bold"/>
                <a:ea typeface="Open Sans Bold"/>
                <a:cs typeface="Open Sans Bold"/>
                <a:sym typeface="Open Sans Bold"/>
              </a:rPr>
              <a:t>Vantaggi?</a:t>
            </a:r>
          </a:p>
        </p:txBody>
      </p:sp>
      <p:sp>
        <p:nvSpPr>
          <p:cNvPr name="TextBox 26" id="26"/>
          <p:cNvSpPr txBox="true"/>
          <p:nvPr/>
        </p:nvSpPr>
        <p:spPr>
          <a:xfrm rot="0">
            <a:off x="2126103" y="5537456"/>
            <a:ext cx="6557679" cy="925830"/>
          </a:xfrm>
          <a:prstGeom prst="rect">
            <a:avLst/>
          </a:prstGeom>
        </p:spPr>
        <p:txBody>
          <a:bodyPr anchor="t" rtlCol="false" tIns="0" lIns="0" bIns="0" rIns="0">
            <a:spAutoFit/>
          </a:bodyPr>
          <a:lstStyle/>
          <a:p>
            <a:pPr algn="just">
              <a:lnSpc>
                <a:spcPts val="2520"/>
              </a:lnSpc>
              <a:spcBef>
                <a:spcPct val="0"/>
              </a:spcBef>
            </a:pPr>
            <a:r>
              <a:rPr lang="en-US" sz="1800">
                <a:solidFill>
                  <a:srgbClr val="FFFFFF"/>
                </a:solidFill>
                <a:latin typeface="Open Sans"/>
                <a:ea typeface="Open Sans"/>
                <a:cs typeface="Open Sans"/>
                <a:sym typeface="Open Sans"/>
              </a:rPr>
              <a:t>Il cammino viene generato a partire dalla posizione iniziale del robot fino al punto di interesse combinando una sequenza di poligoni adiacenti.</a:t>
            </a:r>
          </a:p>
        </p:txBody>
      </p:sp>
      <p:sp>
        <p:nvSpPr>
          <p:cNvPr name="TextBox 27" id="27"/>
          <p:cNvSpPr txBox="true"/>
          <p:nvPr/>
        </p:nvSpPr>
        <p:spPr>
          <a:xfrm rot="0">
            <a:off x="2126103" y="3845050"/>
            <a:ext cx="6557679" cy="925830"/>
          </a:xfrm>
          <a:prstGeom prst="rect">
            <a:avLst/>
          </a:prstGeom>
        </p:spPr>
        <p:txBody>
          <a:bodyPr anchor="t" rtlCol="false" tIns="0" lIns="0" bIns="0" rIns="0">
            <a:spAutoFit/>
          </a:bodyPr>
          <a:lstStyle/>
          <a:p>
            <a:pPr algn="just">
              <a:lnSpc>
                <a:spcPts val="2520"/>
              </a:lnSpc>
              <a:spcBef>
                <a:spcPct val="0"/>
              </a:spcBef>
            </a:pPr>
            <a:r>
              <a:rPr lang="en-US" sz="1800">
                <a:solidFill>
                  <a:srgbClr val="FFFFFF"/>
                </a:solidFill>
                <a:latin typeface="Open Sans"/>
                <a:ea typeface="Open Sans"/>
                <a:cs typeface="Open Sans"/>
                <a:sym typeface="Open Sans"/>
              </a:rPr>
              <a:t>NavMesh è uno strumento che suddivide l'ambiente in una rete di poligoni adiacenti, permettendo di calcolare in modo efficiente le traiettorie di navigazione.</a:t>
            </a:r>
          </a:p>
        </p:txBody>
      </p:sp>
      <p:sp>
        <p:nvSpPr>
          <p:cNvPr name="TextBox 28" id="28"/>
          <p:cNvSpPr txBox="true"/>
          <p:nvPr/>
        </p:nvSpPr>
        <p:spPr>
          <a:xfrm rot="0">
            <a:off x="2215212" y="1979809"/>
            <a:ext cx="5714461" cy="1193800"/>
          </a:xfrm>
          <a:prstGeom prst="rect">
            <a:avLst/>
          </a:prstGeom>
        </p:spPr>
        <p:txBody>
          <a:bodyPr anchor="t" rtlCol="false" tIns="0" lIns="0" bIns="0" rIns="0">
            <a:spAutoFit/>
          </a:bodyPr>
          <a:lstStyle/>
          <a:p>
            <a:pPr algn="l">
              <a:lnSpc>
                <a:spcPts val="9799"/>
              </a:lnSpc>
              <a:spcBef>
                <a:spcPct val="0"/>
              </a:spcBef>
            </a:pPr>
            <a:r>
              <a:rPr lang="en-US" sz="6999">
                <a:solidFill>
                  <a:srgbClr val="C101FB"/>
                </a:solidFill>
                <a:latin typeface="Bebas Neue Cyrillic"/>
                <a:ea typeface="Bebas Neue Cyrillic"/>
                <a:cs typeface="Bebas Neue Cyrillic"/>
                <a:sym typeface="Bebas Neue Cyrillic"/>
              </a:rPr>
              <a:t>nav mesh</a:t>
            </a:r>
          </a:p>
        </p:txBody>
      </p:sp>
      <p:sp>
        <p:nvSpPr>
          <p:cNvPr name="Freeform 29" id="29"/>
          <p:cNvSpPr/>
          <p:nvPr/>
        </p:nvSpPr>
        <p:spPr>
          <a:xfrm flipH="false" flipV="false" rot="0">
            <a:off x="-1395202" y="7060732"/>
            <a:ext cx="5974530" cy="5974530"/>
          </a:xfrm>
          <a:custGeom>
            <a:avLst/>
            <a:gdLst/>
            <a:ahLst/>
            <a:cxnLst/>
            <a:rect r="r" b="b" t="t" l="l"/>
            <a:pathLst>
              <a:path h="5974530" w="5974530">
                <a:moveTo>
                  <a:pt x="0" y="0"/>
                </a:moveTo>
                <a:lnTo>
                  <a:pt x="5974530" y="0"/>
                </a:lnTo>
                <a:lnTo>
                  <a:pt x="5974530" y="5974530"/>
                </a:lnTo>
                <a:lnTo>
                  <a:pt x="0" y="5974530"/>
                </a:lnTo>
                <a:lnTo>
                  <a:pt x="0" y="0"/>
                </a:lnTo>
                <a:close/>
              </a:path>
            </a:pathLst>
          </a:custGeom>
          <a:blipFill>
            <a:blip r:embed="rId2">
              <a:alphaModFix amt="43999"/>
            </a:blip>
            <a:stretch>
              <a:fillRect l="0" t="0" r="0" b="0"/>
            </a:stretch>
          </a:blipFill>
        </p:spPr>
      </p:sp>
      <p:grpSp>
        <p:nvGrpSpPr>
          <p:cNvPr name="Group 30" id="30"/>
          <p:cNvGrpSpPr/>
          <p:nvPr/>
        </p:nvGrpSpPr>
        <p:grpSpPr>
          <a:xfrm rot="0">
            <a:off x="9055258" y="2939575"/>
            <a:ext cx="8797924" cy="4751411"/>
            <a:chOff x="0" y="0"/>
            <a:chExt cx="11148882" cy="6021070"/>
          </a:xfrm>
        </p:grpSpPr>
        <p:sp>
          <p:nvSpPr>
            <p:cNvPr name="Freeform 31" id="31"/>
            <p:cNvSpPr/>
            <p:nvPr/>
          </p:nvSpPr>
          <p:spPr>
            <a:xfrm flipH="false" flipV="false" rot="0">
              <a:off x="0" y="0"/>
              <a:ext cx="11148882" cy="6021070"/>
            </a:xfrm>
            <a:custGeom>
              <a:avLst/>
              <a:gdLst/>
              <a:ahLst/>
              <a:cxnLst/>
              <a:rect r="r" b="b" t="t" l="l"/>
              <a:pathLst>
                <a:path h="6021070" w="11148882">
                  <a:moveTo>
                    <a:pt x="0" y="6021070"/>
                  </a:moveTo>
                  <a:lnTo>
                    <a:pt x="1295552" y="0"/>
                  </a:lnTo>
                  <a:lnTo>
                    <a:pt x="11148882" y="0"/>
                  </a:lnTo>
                  <a:lnTo>
                    <a:pt x="9853330" y="6021070"/>
                  </a:lnTo>
                  <a:close/>
                </a:path>
              </a:pathLst>
            </a:custGeom>
            <a:blipFill>
              <a:blip r:embed="rId3"/>
              <a:stretch>
                <a:fillRect l="-3559" t="-7645" r="-7445" b="-32496"/>
              </a:stretch>
            </a:blipFill>
          </p:spPr>
        </p:sp>
      </p:gr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19053D">
                <a:alpha val="100000"/>
              </a:srgbClr>
            </a:gs>
            <a:gs pos="100000">
              <a:srgbClr val="0C001E">
                <a:alpha val="100000"/>
              </a:srgbClr>
            </a:gs>
          </a:gsLst>
          <a:lin ang="2700000"/>
        </a:gradFill>
      </p:bgPr>
    </p:bg>
    <p:spTree>
      <p:nvGrpSpPr>
        <p:cNvPr id="1" name=""/>
        <p:cNvGrpSpPr/>
        <p:nvPr/>
      </p:nvGrpSpPr>
      <p:grpSpPr>
        <a:xfrm>
          <a:off x="0" y="0"/>
          <a:ext cx="0" cy="0"/>
          <a:chOff x="0" y="0"/>
          <a:chExt cx="0" cy="0"/>
        </a:xfrm>
      </p:grpSpPr>
      <p:grpSp>
        <p:nvGrpSpPr>
          <p:cNvPr name="Group 2" id="2"/>
          <p:cNvGrpSpPr/>
          <p:nvPr/>
        </p:nvGrpSpPr>
        <p:grpSpPr>
          <a:xfrm rot="0">
            <a:off x="18119337" y="7969812"/>
            <a:ext cx="168663" cy="1288488"/>
            <a:chOff x="0" y="0"/>
            <a:chExt cx="229432" cy="1752723"/>
          </a:xfrm>
        </p:grpSpPr>
        <p:sp>
          <p:nvSpPr>
            <p:cNvPr name="Freeform 3" id="3"/>
            <p:cNvSpPr/>
            <p:nvPr/>
          </p:nvSpPr>
          <p:spPr>
            <a:xfrm flipH="false" flipV="false" rot="0">
              <a:off x="0" y="0"/>
              <a:ext cx="229432" cy="1752723"/>
            </a:xfrm>
            <a:custGeom>
              <a:avLst/>
              <a:gdLst/>
              <a:ahLst/>
              <a:cxnLst/>
              <a:rect r="r" b="b" t="t" l="l"/>
              <a:pathLst>
                <a:path h="1752723" w="229432">
                  <a:moveTo>
                    <a:pt x="0" y="0"/>
                  </a:moveTo>
                  <a:lnTo>
                    <a:pt x="229432" y="0"/>
                  </a:lnTo>
                  <a:lnTo>
                    <a:pt x="229432" y="1752723"/>
                  </a:lnTo>
                  <a:lnTo>
                    <a:pt x="0" y="1752723"/>
                  </a:lnTo>
                  <a:close/>
                </a:path>
              </a:pathLst>
            </a:custGeom>
            <a:gradFill rotWithShape="true">
              <a:gsLst>
                <a:gs pos="0">
                  <a:srgbClr val="003A89">
                    <a:alpha val="100000"/>
                  </a:srgbClr>
                </a:gs>
                <a:gs pos="100000">
                  <a:srgbClr val="C700FF">
                    <a:alpha val="100000"/>
                  </a:srgbClr>
                </a:gs>
              </a:gsLst>
              <a:lin ang="2700000"/>
            </a:gradFill>
          </p:spPr>
        </p:sp>
        <p:sp>
          <p:nvSpPr>
            <p:cNvPr name="TextBox 4" id="4"/>
            <p:cNvSpPr txBox="true"/>
            <p:nvPr/>
          </p:nvSpPr>
          <p:spPr>
            <a:xfrm>
              <a:off x="0" y="-38100"/>
              <a:ext cx="229432" cy="1790823"/>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6230600" y="0"/>
            <a:ext cx="1028700" cy="1028700"/>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gradFill rotWithShape="true">
              <a:gsLst>
                <a:gs pos="0">
                  <a:srgbClr val="003A89">
                    <a:alpha val="100000"/>
                  </a:srgbClr>
                </a:gs>
                <a:gs pos="100000">
                  <a:srgbClr val="C700FF">
                    <a:alpha val="100000"/>
                  </a:srgbClr>
                </a:gs>
              </a:gsLst>
              <a:lin ang="2700000"/>
            </a:gradFill>
          </p:spPr>
        </p:sp>
        <p:sp>
          <p:nvSpPr>
            <p:cNvPr name="TextBox 7" id="7"/>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1395202" y="7060732"/>
            <a:ext cx="5974530" cy="5974530"/>
          </a:xfrm>
          <a:custGeom>
            <a:avLst/>
            <a:gdLst/>
            <a:ahLst/>
            <a:cxnLst/>
            <a:rect r="r" b="b" t="t" l="l"/>
            <a:pathLst>
              <a:path h="5974530" w="5974530">
                <a:moveTo>
                  <a:pt x="0" y="0"/>
                </a:moveTo>
                <a:lnTo>
                  <a:pt x="5974530" y="0"/>
                </a:lnTo>
                <a:lnTo>
                  <a:pt x="5974530" y="5974530"/>
                </a:lnTo>
                <a:lnTo>
                  <a:pt x="0" y="5974530"/>
                </a:lnTo>
                <a:lnTo>
                  <a:pt x="0" y="0"/>
                </a:lnTo>
                <a:close/>
              </a:path>
            </a:pathLst>
          </a:custGeom>
          <a:blipFill>
            <a:blip r:embed="rId2">
              <a:alphaModFix amt="43999"/>
            </a:blip>
            <a:stretch>
              <a:fillRect l="0" t="0" r="0" b="0"/>
            </a:stretch>
          </a:blipFill>
        </p:spPr>
      </p:sp>
      <p:grpSp>
        <p:nvGrpSpPr>
          <p:cNvPr name="Group 9" id="9"/>
          <p:cNvGrpSpPr/>
          <p:nvPr/>
        </p:nvGrpSpPr>
        <p:grpSpPr>
          <a:xfrm rot="0">
            <a:off x="9144000" y="2290931"/>
            <a:ext cx="8431916" cy="5438692"/>
            <a:chOff x="0" y="0"/>
            <a:chExt cx="2220751" cy="1432413"/>
          </a:xfrm>
        </p:grpSpPr>
        <p:sp>
          <p:nvSpPr>
            <p:cNvPr name="Freeform 10" id="10"/>
            <p:cNvSpPr/>
            <p:nvPr/>
          </p:nvSpPr>
          <p:spPr>
            <a:xfrm flipH="false" flipV="false" rot="0">
              <a:off x="0" y="0"/>
              <a:ext cx="2220751" cy="1432413"/>
            </a:xfrm>
            <a:custGeom>
              <a:avLst/>
              <a:gdLst/>
              <a:ahLst/>
              <a:cxnLst/>
              <a:rect r="r" b="b" t="t" l="l"/>
              <a:pathLst>
                <a:path h="1432413" w="2220751">
                  <a:moveTo>
                    <a:pt x="0" y="0"/>
                  </a:moveTo>
                  <a:lnTo>
                    <a:pt x="2220751" y="0"/>
                  </a:lnTo>
                  <a:lnTo>
                    <a:pt x="2220751" y="1432413"/>
                  </a:lnTo>
                  <a:lnTo>
                    <a:pt x="0" y="1432413"/>
                  </a:lnTo>
                  <a:close/>
                </a:path>
              </a:pathLst>
            </a:custGeom>
            <a:gradFill rotWithShape="true">
              <a:gsLst>
                <a:gs pos="0">
                  <a:srgbClr val="003A89">
                    <a:alpha val="100000"/>
                  </a:srgbClr>
                </a:gs>
                <a:gs pos="100000">
                  <a:srgbClr val="C700FF">
                    <a:alpha val="100000"/>
                  </a:srgbClr>
                </a:gs>
              </a:gsLst>
              <a:lin ang="2700000"/>
            </a:gradFill>
          </p:spPr>
        </p:sp>
        <p:sp>
          <p:nvSpPr>
            <p:cNvPr name="TextBox 11" id="11"/>
            <p:cNvSpPr txBox="true"/>
            <p:nvPr/>
          </p:nvSpPr>
          <p:spPr>
            <a:xfrm>
              <a:off x="0" y="-47625"/>
              <a:ext cx="2220751" cy="1480038"/>
            </a:xfrm>
            <a:prstGeom prst="rect">
              <a:avLst/>
            </a:prstGeom>
          </p:spPr>
          <p:txBody>
            <a:bodyPr anchor="ctr" rtlCol="false" tIns="50800" lIns="50800" bIns="50800" rIns="50800"/>
            <a:lstStyle/>
            <a:p>
              <a:pPr algn="ctr">
                <a:lnSpc>
                  <a:spcPts val="2239"/>
                </a:lnSpc>
              </a:pPr>
            </a:p>
          </p:txBody>
        </p:sp>
      </p:grpSp>
      <p:sp>
        <p:nvSpPr>
          <p:cNvPr name="Freeform 12" id="12"/>
          <p:cNvSpPr/>
          <p:nvPr/>
        </p:nvSpPr>
        <p:spPr>
          <a:xfrm flipH="false" flipV="false" rot="0">
            <a:off x="15879283" y="766647"/>
            <a:ext cx="4817434" cy="4817434"/>
          </a:xfrm>
          <a:custGeom>
            <a:avLst/>
            <a:gdLst/>
            <a:ahLst/>
            <a:cxnLst/>
            <a:rect r="r" b="b" t="t" l="l"/>
            <a:pathLst>
              <a:path h="4817434" w="4817434">
                <a:moveTo>
                  <a:pt x="0" y="0"/>
                </a:moveTo>
                <a:lnTo>
                  <a:pt x="4817434" y="0"/>
                </a:lnTo>
                <a:lnTo>
                  <a:pt x="4817434" y="4817434"/>
                </a:lnTo>
                <a:lnTo>
                  <a:pt x="0" y="4817434"/>
                </a:lnTo>
                <a:lnTo>
                  <a:pt x="0" y="0"/>
                </a:lnTo>
                <a:close/>
              </a:path>
            </a:pathLst>
          </a:custGeom>
          <a:blipFill>
            <a:blip r:embed="rId2">
              <a:alphaModFix amt="43999"/>
            </a:blip>
            <a:stretch>
              <a:fillRect l="0" t="0" r="0" b="0"/>
            </a:stretch>
          </a:blipFill>
        </p:spPr>
      </p:sp>
      <p:sp>
        <p:nvSpPr>
          <p:cNvPr name="Freeform 13" id="13"/>
          <p:cNvSpPr/>
          <p:nvPr/>
        </p:nvSpPr>
        <p:spPr>
          <a:xfrm flipH="false" flipV="false" rot="0">
            <a:off x="3700611" y="-1967240"/>
            <a:ext cx="3504866" cy="3504866"/>
          </a:xfrm>
          <a:custGeom>
            <a:avLst/>
            <a:gdLst/>
            <a:ahLst/>
            <a:cxnLst/>
            <a:rect r="r" b="b" t="t" l="l"/>
            <a:pathLst>
              <a:path h="3504866" w="3504866">
                <a:moveTo>
                  <a:pt x="0" y="0"/>
                </a:moveTo>
                <a:lnTo>
                  <a:pt x="3504866" y="0"/>
                </a:lnTo>
                <a:lnTo>
                  <a:pt x="3504866" y="3504867"/>
                </a:lnTo>
                <a:lnTo>
                  <a:pt x="0" y="3504867"/>
                </a:lnTo>
                <a:lnTo>
                  <a:pt x="0" y="0"/>
                </a:lnTo>
                <a:close/>
              </a:path>
            </a:pathLst>
          </a:custGeom>
          <a:blipFill>
            <a:blip r:embed="rId2">
              <a:alphaModFix amt="43999"/>
            </a:blip>
            <a:stretch>
              <a:fillRect l="0" t="0" r="0" b="0"/>
            </a:stretch>
          </a:blipFill>
        </p:spPr>
      </p:sp>
      <p:grpSp>
        <p:nvGrpSpPr>
          <p:cNvPr name="Group 14" id="14"/>
          <p:cNvGrpSpPr/>
          <p:nvPr/>
        </p:nvGrpSpPr>
        <p:grpSpPr>
          <a:xfrm rot="0">
            <a:off x="1556720" y="4654002"/>
            <a:ext cx="338875" cy="356275"/>
            <a:chOff x="0" y="0"/>
            <a:chExt cx="406400" cy="427267"/>
          </a:xfrm>
        </p:grpSpPr>
        <p:sp>
          <p:nvSpPr>
            <p:cNvPr name="Freeform 15" id="15"/>
            <p:cNvSpPr/>
            <p:nvPr/>
          </p:nvSpPr>
          <p:spPr>
            <a:xfrm flipH="false" flipV="false" rot="0">
              <a:off x="0" y="0"/>
              <a:ext cx="406400" cy="427267"/>
            </a:xfrm>
            <a:custGeom>
              <a:avLst/>
              <a:gdLst/>
              <a:ahLst/>
              <a:cxnLst/>
              <a:rect r="r" b="b" t="t" l="l"/>
              <a:pathLst>
                <a:path h="427267" w="406400">
                  <a:moveTo>
                    <a:pt x="0" y="0"/>
                  </a:moveTo>
                  <a:lnTo>
                    <a:pt x="406400" y="0"/>
                  </a:lnTo>
                  <a:lnTo>
                    <a:pt x="406400" y="427267"/>
                  </a:lnTo>
                  <a:lnTo>
                    <a:pt x="0" y="427267"/>
                  </a:lnTo>
                  <a:close/>
                </a:path>
              </a:pathLst>
            </a:custGeom>
            <a:gradFill rotWithShape="true">
              <a:gsLst>
                <a:gs pos="0">
                  <a:srgbClr val="003A89">
                    <a:alpha val="100000"/>
                  </a:srgbClr>
                </a:gs>
                <a:gs pos="100000">
                  <a:srgbClr val="C700FF">
                    <a:alpha val="100000"/>
                  </a:srgbClr>
                </a:gs>
              </a:gsLst>
              <a:lin ang="2700000"/>
            </a:gradFill>
          </p:spPr>
        </p:sp>
        <p:sp>
          <p:nvSpPr>
            <p:cNvPr name="TextBox 16" id="16"/>
            <p:cNvSpPr txBox="true"/>
            <p:nvPr/>
          </p:nvSpPr>
          <p:spPr>
            <a:xfrm>
              <a:off x="0" y="-47625"/>
              <a:ext cx="406400" cy="474892"/>
            </a:xfrm>
            <a:prstGeom prst="rect">
              <a:avLst/>
            </a:prstGeom>
          </p:spPr>
          <p:txBody>
            <a:bodyPr anchor="ctr" rtlCol="false" tIns="50800" lIns="50800" bIns="50800" rIns="50800"/>
            <a:lstStyle/>
            <a:p>
              <a:pPr algn="ctr">
                <a:lnSpc>
                  <a:spcPts val="2239"/>
                </a:lnSpc>
              </a:pPr>
            </a:p>
          </p:txBody>
        </p:sp>
      </p:grpSp>
      <p:sp>
        <p:nvSpPr>
          <p:cNvPr name="Freeform 17" id="17"/>
          <p:cNvSpPr/>
          <p:nvPr/>
        </p:nvSpPr>
        <p:spPr>
          <a:xfrm flipH="false" flipV="false" rot="0">
            <a:off x="9427024" y="2665375"/>
            <a:ext cx="7865867" cy="4689803"/>
          </a:xfrm>
          <a:custGeom>
            <a:avLst/>
            <a:gdLst/>
            <a:ahLst/>
            <a:cxnLst/>
            <a:rect r="r" b="b" t="t" l="l"/>
            <a:pathLst>
              <a:path h="4689803" w="7865867">
                <a:moveTo>
                  <a:pt x="0" y="0"/>
                </a:moveTo>
                <a:lnTo>
                  <a:pt x="7865868" y="0"/>
                </a:lnTo>
                <a:lnTo>
                  <a:pt x="7865868" y="4689803"/>
                </a:lnTo>
                <a:lnTo>
                  <a:pt x="0" y="4689803"/>
                </a:lnTo>
                <a:lnTo>
                  <a:pt x="0" y="0"/>
                </a:lnTo>
                <a:close/>
              </a:path>
            </a:pathLst>
          </a:custGeom>
          <a:blipFill>
            <a:blip r:embed="rId3"/>
            <a:stretch>
              <a:fillRect l="0" t="0" r="0" b="0"/>
            </a:stretch>
          </a:blipFill>
        </p:spPr>
      </p:sp>
      <p:sp>
        <p:nvSpPr>
          <p:cNvPr name="TextBox 18" id="18"/>
          <p:cNvSpPr txBox="true"/>
          <p:nvPr/>
        </p:nvSpPr>
        <p:spPr>
          <a:xfrm rot="0">
            <a:off x="1556720" y="1828136"/>
            <a:ext cx="5941055" cy="1193800"/>
          </a:xfrm>
          <a:prstGeom prst="rect">
            <a:avLst/>
          </a:prstGeom>
        </p:spPr>
        <p:txBody>
          <a:bodyPr anchor="t" rtlCol="false" tIns="0" lIns="0" bIns="0" rIns="0">
            <a:spAutoFit/>
          </a:bodyPr>
          <a:lstStyle/>
          <a:p>
            <a:pPr algn="l">
              <a:lnSpc>
                <a:spcPts val="9799"/>
              </a:lnSpc>
              <a:spcBef>
                <a:spcPct val="0"/>
              </a:spcBef>
            </a:pPr>
            <a:r>
              <a:rPr lang="en-US" sz="6999">
                <a:solidFill>
                  <a:srgbClr val="C101FB"/>
                </a:solidFill>
                <a:latin typeface="Bebas Neue Cyrillic"/>
                <a:ea typeface="Bebas Neue Cyrillic"/>
                <a:cs typeface="Bebas Neue Cyrillic"/>
                <a:sym typeface="Bebas Neue Cyrillic"/>
              </a:rPr>
              <a:t>filtro di kalman</a:t>
            </a:r>
          </a:p>
        </p:txBody>
      </p:sp>
      <p:sp>
        <p:nvSpPr>
          <p:cNvPr name="TextBox 19" id="19"/>
          <p:cNvSpPr txBox="true"/>
          <p:nvPr/>
        </p:nvSpPr>
        <p:spPr>
          <a:xfrm rot="0">
            <a:off x="2143651" y="4970689"/>
            <a:ext cx="6227981" cy="3126105"/>
          </a:xfrm>
          <a:prstGeom prst="rect">
            <a:avLst/>
          </a:prstGeom>
        </p:spPr>
        <p:txBody>
          <a:bodyPr anchor="t" rtlCol="false" tIns="0" lIns="0" bIns="0" rIns="0">
            <a:spAutoFit/>
          </a:bodyPr>
          <a:lstStyle/>
          <a:p>
            <a:pPr algn="just" marL="388620" indent="-194310" lvl="1">
              <a:lnSpc>
                <a:spcPts val="2520"/>
              </a:lnSpc>
              <a:buFont typeface="Arial"/>
              <a:buChar char="•"/>
            </a:pPr>
            <a:r>
              <a:rPr lang="en-US" sz="1800">
                <a:solidFill>
                  <a:srgbClr val="FFFFFF"/>
                </a:solidFill>
                <a:latin typeface="Open Sans"/>
                <a:ea typeface="Open Sans"/>
                <a:cs typeface="Open Sans"/>
                <a:sym typeface="Open Sans"/>
              </a:rPr>
              <a:t>La stima in tempo reale della posizione e della velocità dell'agente è fondamentale per determinare il punto esatto in cui si trova all'interno dell'ambiente.</a:t>
            </a:r>
          </a:p>
          <a:p>
            <a:pPr algn="just" marL="388620" indent="-194310" lvl="1">
              <a:lnSpc>
                <a:spcPts val="2520"/>
              </a:lnSpc>
              <a:buFont typeface="Arial"/>
              <a:buChar char="•"/>
            </a:pPr>
            <a:r>
              <a:rPr lang="en-US" sz="1800">
                <a:solidFill>
                  <a:srgbClr val="FFFFFF"/>
                </a:solidFill>
                <a:latin typeface="Open Sans"/>
                <a:ea typeface="Open Sans"/>
                <a:cs typeface="Open Sans"/>
                <a:sym typeface="Open Sans"/>
              </a:rPr>
              <a:t>Confrontando la posizione stimata dell'agente con quella dell'obiettivo, è possibile determinare la distanza rimanente dalla destinazione.</a:t>
            </a:r>
          </a:p>
          <a:p>
            <a:pPr algn="just" marL="388620" indent="-194310" lvl="1">
              <a:lnSpc>
                <a:spcPts val="2520"/>
              </a:lnSpc>
              <a:buFont typeface="Arial"/>
              <a:buChar char="•"/>
            </a:pPr>
            <a:r>
              <a:rPr lang="en-US" sz="1800">
                <a:solidFill>
                  <a:srgbClr val="FFFFFF"/>
                </a:solidFill>
                <a:latin typeface="Open Sans"/>
                <a:ea typeface="Open Sans"/>
                <a:cs typeface="Open Sans"/>
                <a:sym typeface="Open Sans"/>
              </a:rPr>
              <a:t>Un modello predittivo basato sui dati raccolti dai sensori dell'agente, con l'integrazione di un processo di correzione per compensare il rumore presente nei dati osservati.</a:t>
            </a:r>
          </a:p>
        </p:txBody>
      </p:sp>
      <p:sp>
        <p:nvSpPr>
          <p:cNvPr name="TextBox 20" id="20"/>
          <p:cNvSpPr txBox="true"/>
          <p:nvPr/>
        </p:nvSpPr>
        <p:spPr>
          <a:xfrm rot="0">
            <a:off x="2143651" y="4614414"/>
            <a:ext cx="2729142" cy="297180"/>
          </a:xfrm>
          <a:prstGeom prst="rect">
            <a:avLst/>
          </a:prstGeom>
        </p:spPr>
        <p:txBody>
          <a:bodyPr anchor="t" rtlCol="false" tIns="0" lIns="0" bIns="0" rIns="0">
            <a:spAutoFit/>
          </a:bodyPr>
          <a:lstStyle/>
          <a:p>
            <a:pPr algn="l">
              <a:lnSpc>
                <a:spcPts val="2519"/>
              </a:lnSpc>
              <a:spcBef>
                <a:spcPct val="0"/>
              </a:spcBef>
            </a:pPr>
            <a:r>
              <a:rPr lang="en-US" b="true" sz="1799">
                <a:solidFill>
                  <a:srgbClr val="C101FB"/>
                </a:solidFill>
                <a:latin typeface="Open Sans Bold"/>
                <a:ea typeface="Open Sans Bold"/>
                <a:cs typeface="Open Sans Bold"/>
                <a:sym typeface="Open Sans Bold"/>
              </a:rPr>
              <a:t>Aspetti Fondamentali:</a:t>
            </a:r>
          </a:p>
        </p:txBody>
      </p:sp>
      <p:sp>
        <p:nvSpPr>
          <p:cNvPr name="TextBox 21" id="21"/>
          <p:cNvSpPr txBox="true"/>
          <p:nvPr/>
        </p:nvSpPr>
        <p:spPr>
          <a:xfrm rot="0">
            <a:off x="1556720" y="2983734"/>
            <a:ext cx="6652839" cy="1240155"/>
          </a:xfrm>
          <a:prstGeom prst="rect">
            <a:avLst/>
          </a:prstGeom>
        </p:spPr>
        <p:txBody>
          <a:bodyPr anchor="t" rtlCol="false" tIns="0" lIns="0" bIns="0" rIns="0">
            <a:spAutoFit/>
          </a:bodyPr>
          <a:lstStyle/>
          <a:p>
            <a:pPr algn="just">
              <a:lnSpc>
                <a:spcPts val="2519"/>
              </a:lnSpc>
              <a:spcBef>
                <a:spcPct val="0"/>
              </a:spcBef>
            </a:pPr>
            <a:r>
              <a:rPr lang="en-US" sz="1799">
                <a:solidFill>
                  <a:srgbClr val="FFFFFF"/>
                </a:solidFill>
                <a:latin typeface="Open Sans"/>
                <a:ea typeface="Open Sans"/>
                <a:cs typeface="Open Sans"/>
                <a:sym typeface="Open Sans"/>
              </a:rPr>
              <a:t>Il filtro di Kalman è un algoritmo ampiamente utilizzato per stimare lo stato di un sistema dinamico in modo ricorsivo, frame per frame, considerando l'incertezza dovuta al rumore delle misurazioni dei sensori.</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19053D">
                <a:alpha val="100000"/>
              </a:srgbClr>
            </a:gs>
            <a:gs pos="100000">
              <a:srgbClr val="0C001E">
                <a:alpha val="100000"/>
              </a:srgbClr>
            </a:gs>
          </a:gsLst>
          <a:lin ang="2700000"/>
        </a:gradFill>
      </p:bgPr>
    </p:bg>
    <p:spTree>
      <p:nvGrpSpPr>
        <p:cNvPr id="1" name=""/>
        <p:cNvGrpSpPr/>
        <p:nvPr/>
      </p:nvGrpSpPr>
      <p:grpSpPr>
        <a:xfrm>
          <a:off x="0" y="0"/>
          <a:ext cx="0" cy="0"/>
          <a:chOff x="0" y="0"/>
          <a:chExt cx="0" cy="0"/>
        </a:xfrm>
      </p:grpSpPr>
      <p:grpSp>
        <p:nvGrpSpPr>
          <p:cNvPr name="Group 2" id="2"/>
          <p:cNvGrpSpPr/>
          <p:nvPr/>
        </p:nvGrpSpPr>
        <p:grpSpPr>
          <a:xfrm rot="0">
            <a:off x="18119337" y="7969812"/>
            <a:ext cx="168663" cy="1288488"/>
            <a:chOff x="0" y="0"/>
            <a:chExt cx="229432" cy="1752723"/>
          </a:xfrm>
        </p:grpSpPr>
        <p:sp>
          <p:nvSpPr>
            <p:cNvPr name="Freeform 3" id="3"/>
            <p:cNvSpPr/>
            <p:nvPr/>
          </p:nvSpPr>
          <p:spPr>
            <a:xfrm flipH="false" flipV="false" rot="0">
              <a:off x="0" y="0"/>
              <a:ext cx="229432" cy="1752723"/>
            </a:xfrm>
            <a:custGeom>
              <a:avLst/>
              <a:gdLst/>
              <a:ahLst/>
              <a:cxnLst/>
              <a:rect r="r" b="b" t="t" l="l"/>
              <a:pathLst>
                <a:path h="1752723" w="229432">
                  <a:moveTo>
                    <a:pt x="0" y="0"/>
                  </a:moveTo>
                  <a:lnTo>
                    <a:pt x="229432" y="0"/>
                  </a:lnTo>
                  <a:lnTo>
                    <a:pt x="229432" y="1752723"/>
                  </a:lnTo>
                  <a:lnTo>
                    <a:pt x="0" y="1752723"/>
                  </a:lnTo>
                  <a:close/>
                </a:path>
              </a:pathLst>
            </a:custGeom>
            <a:gradFill rotWithShape="true">
              <a:gsLst>
                <a:gs pos="0">
                  <a:srgbClr val="003A89">
                    <a:alpha val="100000"/>
                  </a:srgbClr>
                </a:gs>
                <a:gs pos="100000">
                  <a:srgbClr val="C700FF">
                    <a:alpha val="100000"/>
                  </a:srgbClr>
                </a:gs>
              </a:gsLst>
              <a:lin ang="2700000"/>
            </a:gradFill>
          </p:spPr>
        </p:sp>
        <p:sp>
          <p:nvSpPr>
            <p:cNvPr name="TextBox 4" id="4"/>
            <p:cNvSpPr txBox="true"/>
            <p:nvPr/>
          </p:nvSpPr>
          <p:spPr>
            <a:xfrm>
              <a:off x="0" y="-38100"/>
              <a:ext cx="229432" cy="1790823"/>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6230600" y="0"/>
            <a:ext cx="1028700" cy="1028700"/>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gradFill rotWithShape="true">
              <a:gsLst>
                <a:gs pos="0">
                  <a:srgbClr val="003A89">
                    <a:alpha val="100000"/>
                  </a:srgbClr>
                </a:gs>
                <a:gs pos="100000">
                  <a:srgbClr val="C700FF">
                    <a:alpha val="100000"/>
                  </a:srgbClr>
                </a:gs>
              </a:gsLst>
              <a:lin ang="2700000"/>
            </a:gradFill>
          </p:spPr>
        </p:sp>
        <p:sp>
          <p:nvSpPr>
            <p:cNvPr name="TextBox 7" id="7"/>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0" y="1794361"/>
            <a:ext cx="8402462" cy="8502164"/>
            <a:chOff x="0" y="0"/>
            <a:chExt cx="6314339" cy="6389263"/>
          </a:xfrm>
        </p:grpSpPr>
        <p:sp>
          <p:nvSpPr>
            <p:cNvPr name="Freeform 9" id="9"/>
            <p:cNvSpPr/>
            <p:nvPr/>
          </p:nvSpPr>
          <p:spPr>
            <a:xfrm flipH="false" flipV="false" rot="0">
              <a:off x="0" y="0"/>
              <a:ext cx="6314339" cy="6389263"/>
            </a:xfrm>
            <a:custGeom>
              <a:avLst/>
              <a:gdLst/>
              <a:ahLst/>
              <a:cxnLst/>
              <a:rect r="r" b="b" t="t" l="l"/>
              <a:pathLst>
                <a:path h="6389263" w="6314339">
                  <a:moveTo>
                    <a:pt x="0" y="1214368"/>
                  </a:moveTo>
                  <a:lnTo>
                    <a:pt x="946756" y="133027"/>
                  </a:lnTo>
                  <a:lnTo>
                    <a:pt x="5367582" y="0"/>
                  </a:lnTo>
                  <a:lnTo>
                    <a:pt x="6314339" y="3066214"/>
                  </a:lnTo>
                  <a:lnTo>
                    <a:pt x="5826496" y="5273677"/>
                  </a:lnTo>
                  <a:lnTo>
                    <a:pt x="6245962" y="6389263"/>
                  </a:lnTo>
                  <a:lnTo>
                    <a:pt x="0" y="6389263"/>
                  </a:lnTo>
                  <a:close/>
                </a:path>
              </a:pathLst>
            </a:custGeom>
            <a:gradFill rotWithShape="true">
              <a:gsLst>
                <a:gs pos="0">
                  <a:srgbClr val="003A89">
                    <a:alpha val="100000"/>
                  </a:srgbClr>
                </a:gs>
                <a:gs pos="100000">
                  <a:srgbClr val="C700FF">
                    <a:alpha val="100000"/>
                  </a:srgbClr>
                </a:gs>
              </a:gsLst>
              <a:lin ang="2700000"/>
            </a:gradFill>
            <a:ln w="12700">
              <a:solidFill>
                <a:srgbClr val="000000"/>
              </a:solidFill>
            </a:ln>
          </p:spPr>
        </p:sp>
      </p:grpSp>
      <p:sp>
        <p:nvSpPr>
          <p:cNvPr name="Freeform 10" id="10"/>
          <p:cNvSpPr/>
          <p:nvPr/>
        </p:nvSpPr>
        <p:spPr>
          <a:xfrm flipH="false" flipV="false" rot="0">
            <a:off x="15879283" y="766647"/>
            <a:ext cx="4817434" cy="4817434"/>
          </a:xfrm>
          <a:custGeom>
            <a:avLst/>
            <a:gdLst/>
            <a:ahLst/>
            <a:cxnLst/>
            <a:rect r="r" b="b" t="t" l="l"/>
            <a:pathLst>
              <a:path h="4817434" w="4817434">
                <a:moveTo>
                  <a:pt x="0" y="0"/>
                </a:moveTo>
                <a:lnTo>
                  <a:pt x="4817434" y="0"/>
                </a:lnTo>
                <a:lnTo>
                  <a:pt x="4817434" y="4817434"/>
                </a:lnTo>
                <a:lnTo>
                  <a:pt x="0" y="4817434"/>
                </a:lnTo>
                <a:lnTo>
                  <a:pt x="0" y="0"/>
                </a:lnTo>
                <a:close/>
              </a:path>
            </a:pathLst>
          </a:custGeom>
          <a:blipFill>
            <a:blip r:embed="rId2">
              <a:alphaModFix amt="43999"/>
            </a:blip>
            <a:stretch>
              <a:fillRect l="0" t="0" r="0" b="0"/>
            </a:stretch>
          </a:blipFill>
        </p:spPr>
      </p:sp>
      <p:sp>
        <p:nvSpPr>
          <p:cNvPr name="Freeform 11" id="11"/>
          <p:cNvSpPr/>
          <p:nvPr/>
        </p:nvSpPr>
        <p:spPr>
          <a:xfrm flipH="false" flipV="false" rot="0">
            <a:off x="3700611" y="-1967240"/>
            <a:ext cx="3504866" cy="3504866"/>
          </a:xfrm>
          <a:custGeom>
            <a:avLst/>
            <a:gdLst/>
            <a:ahLst/>
            <a:cxnLst/>
            <a:rect r="r" b="b" t="t" l="l"/>
            <a:pathLst>
              <a:path h="3504866" w="3504866">
                <a:moveTo>
                  <a:pt x="0" y="0"/>
                </a:moveTo>
                <a:lnTo>
                  <a:pt x="3504866" y="0"/>
                </a:lnTo>
                <a:lnTo>
                  <a:pt x="3504866" y="3504867"/>
                </a:lnTo>
                <a:lnTo>
                  <a:pt x="0" y="3504867"/>
                </a:lnTo>
                <a:lnTo>
                  <a:pt x="0" y="0"/>
                </a:lnTo>
                <a:close/>
              </a:path>
            </a:pathLst>
          </a:custGeom>
          <a:blipFill>
            <a:blip r:embed="rId2">
              <a:alphaModFix amt="43999"/>
            </a:blip>
            <a:stretch>
              <a:fillRect l="0" t="0" r="0" b="0"/>
            </a:stretch>
          </a:blipFill>
        </p:spPr>
      </p:sp>
      <p:grpSp>
        <p:nvGrpSpPr>
          <p:cNvPr name="Group 12" id="12"/>
          <p:cNvGrpSpPr/>
          <p:nvPr/>
        </p:nvGrpSpPr>
        <p:grpSpPr>
          <a:xfrm rot="0">
            <a:off x="0" y="2448216"/>
            <a:ext cx="7769033" cy="7848309"/>
            <a:chOff x="0" y="0"/>
            <a:chExt cx="6098540" cy="6160770"/>
          </a:xfrm>
        </p:grpSpPr>
        <p:sp>
          <p:nvSpPr>
            <p:cNvPr name="Freeform 13" id="13"/>
            <p:cNvSpPr/>
            <p:nvPr/>
          </p:nvSpPr>
          <p:spPr>
            <a:xfrm flipH="false" flipV="false" rot="0">
              <a:off x="0" y="0"/>
              <a:ext cx="6098540" cy="6160770"/>
            </a:xfrm>
            <a:custGeom>
              <a:avLst/>
              <a:gdLst/>
              <a:ahLst/>
              <a:cxnLst/>
              <a:rect r="r" b="b" t="t" l="l"/>
              <a:pathLst>
                <a:path h="6160770" w="6098540">
                  <a:moveTo>
                    <a:pt x="0" y="1170940"/>
                  </a:moveTo>
                  <a:lnTo>
                    <a:pt x="914400" y="128270"/>
                  </a:lnTo>
                  <a:lnTo>
                    <a:pt x="5184140" y="0"/>
                  </a:lnTo>
                  <a:lnTo>
                    <a:pt x="6098540" y="2956560"/>
                  </a:lnTo>
                  <a:lnTo>
                    <a:pt x="5627370" y="5085080"/>
                  </a:lnTo>
                  <a:lnTo>
                    <a:pt x="6032500" y="6160770"/>
                  </a:lnTo>
                  <a:lnTo>
                    <a:pt x="0" y="6160770"/>
                  </a:lnTo>
                  <a:close/>
                </a:path>
              </a:pathLst>
            </a:custGeom>
            <a:blipFill>
              <a:blip r:embed="rId3"/>
              <a:stretch>
                <a:fillRect l="-20983" t="0" r="-26003" b="0"/>
              </a:stretch>
            </a:blipFill>
          </p:spPr>
        </p:sp>
      </p:grpSp>
      <p:grpSp>
        <p:nvGrpSpPr>
          <p:cNvPr name="Group 14" id="14"/>
          <p:cNvGrpSpPr/>
          <p:nvPr/>
        </p:nvGrpSpPr>
        <p:grpSpPr>
          <a:xfrm rot="0">
            <a:off x="10239235" y="3727882"/>
            <a:ext cx="338875" cy="356275"/>
            <a:chOff x="0" y="0"/>
            <a:chExt cx="406400" cy="427267"/>
          </a:xfrm>
        </p:grpSpPr>
        <p:sp>
          <p:nvSpPr>
            <p:cNvPr name="Freeform 15" id="15"/>
            <p:cNvSpPr/>
            <p:nvPr/>
          </p:nvSpPr>
          <p:spPr>
            <a:xfrm flipH="false" flipV="false" rot="0">
              <a:off x="0" y="0"/>
              <a:ext cx="406400" cy="427267"/>
            </a:xfrm>
            <a:custGeom>
              <a:avLst/>
              <a:gdLst/>
              <a:ahLst/>
              <a:cxnLst/>
              <a:rect r="r" b="b" t="t" l="l"/>
              <a:pathLst>
                <a:path h="427267" w="406400">
                  <a:moveTo>
                    <a:pt x="0" y="0"/>
                  </a:moveTo>
                  <a:lnTo>
                    <a:pt x="406400" y="0"/>
                  </a:lnTo>
                  <a:lnTo>
                    <a:pt x="406400" y="427267"/>
                  </a:lnTo>
                  <a:lnTo>
                    <a:pt x="0" y="427267"/>
                  </a:lnTo>
                  <a:close/>
                </a:path>
              </a:pathLst>
            </a:custGeom>
            <a:gradFill rotWithShape="true">
              <a:gsLst>
                <a:gs pos="0">
                  <a:srgbClr val="003A89">
                    <a:alpha val="100000"/>
                  </a:srgbClr>
                </a:gs>
                <a:gs pos="100000">
                  <a:srgbClr val="C700FF">
                    <a:alpha val="100000"/>
                  </a:srgbClr>
                </a:gs>
              </a:gsLst>
              <a:lin ang="2700000"/>
            </a:gradFill>
          </p:spPr>
        </p:sp>
        <p:sp>
          <p:nvSpPr>
            <p:cNvPr name="TextBox 16" id="16"/>
            <p:cNvSpPr txBox="true"/>
            <p:nvPr/>
          </p:nvSpPr>
          <p:spPr>
            <a:xfrm>
              <a:off x="0" y="-47625"/>
              <a:ext cx="406400" cy="474892"/>
            </a:xfrm>
            <a:prstGeom prst="rect">
              <a:avLst/>
            </a:prstGeom>
          </p:spPr>
          <p:txBody>
            <a:bodyPr anchor="ctr" rtlCol="false" tIns="50800" lIns="50800" bIns="50800" rIns="50800"/>
            <a:lstStyle/>
            <a:p>
              <a:pPr algn="ctr">
                <a:lnSpc>
                  <a:spcPts val="2239"/>
                </a:lnSpc>
              </a:pPr>
            </a:p>
          </p:txBody>
        </p:sp>
      </p:grpSp>
      <p:grpSp>
        <p:nvGrpSpPr>
          <p:cNvPr name="Group 17" id="17"/>
          <p:cNvGrpSpPr/>
          <p:nvPr/>
        </p:nvGrpSpPr>
        <p:grpSpPr>
          <a:xfrm rot="0">
            <a:off x="10239235" y="6145176"/>
            <a:ext cx="338875" cy="356275"/>
            <a:chOff x="0" y="0"/>
            <a:chExt cx="406400" cy="427267"/>
          </a:xfrm>
        </p:grpSpPr>
        <p:sp>
          <p:nvSpPr>
            <p:cNvPr name="Freeform 18" id="18"/>
            <p:cNvSpPr/>
            <p:nvPr/>
          </p:nvSpPr>
          <p:spPr>
            <a:xfrm flipH="false" flipV="false" rot="0">
              <a:off x="0" y="0"/>
              <a:ext cx="406400" cy="427267"/>
            </a:xfrm>
            <a:custGeom>
              <a:avLst/>
              <a:gdLst/>
              <a:ahLst/>
              <a:cxnLst/>
              <a:rect r="r" b="b" t="t" l="l"/>
              <a:pathLst>
                <a:path h="427267" w="406400">
                  <a:moveTo>
                    <a:pt x="0" y="0"/>
                  </a:moveTo>
                  <a:lnTo>
                    <a:pt x="406400" y="0"/>
                  </a:lnTo>
                  <a:lnTo>
                    <a:pt x="406400" y="427267"/>
                  </a:lnTo>
                  <a:lnTo>
                    <a:pt x="0" y="427267"/>
                  </a:lnTo>
                  <a:close/>
                </a:path>
              </a:pathLst>
            </a:custGeom>
            <a:gradFill rotWithShape="true">
              <a:gsLst>
                <a:gs pos="0">
                  <a:srgbClr val="003A89">
                    <a:alpha val="100000"/>
                  </a:srgbClr>
                </a:gs>
                <a:gs pos="100000">
                  <a:srgbClr val="C700FF">
                    <a:alpha val="100000"/>
                  </a:srgbClr>
                </a:gs>
              </a:gsLst>
              <a:lin ang="2700000"/>
            </a:gradFill>
          </p:spPr>
        </p:sp>
        <p:sp>
          <p:nvSpPr>
            <p:cNvPr name="TextBox 19" id="19"/>
            <p:cNvSpPr txBox="true"/>
            <p:nvPr/>
          </p:nvSpPr>
          <p:spPr>
            <a:xfrm>
              <a:off x="0" y="-47625"/>
              <a:ext cx="406400" cy="474892"/>
            </a:xfrm>
            <a:prstGeom prst="rect">
              <a:avLst/>
            </a:prstGeom>
          </p:spPr>
          <p:txBody>
            <a:bodyPr anchor="ctr" rtlCol="false" tIns="50800" lIns="50800" bIns="50800" rIns="50800"/>
            <a:lstStyle/>
            <a:p>
              <a:pPr algn="ctr">
                <a:lnSpc>
                  <a:spcPts val="2239"/>
                </a:lnSpc>
              </a:pPr>
            </a:p>
          </p:txBody>
        </p:sp>
      </p:grpSp>
      <p:sp>
        <p:nvSpPr>
          <p:cNvPr name="TextBox 20" id="20"/>
          <p:cNvSpPr txBox="true"/>
          <p:nvPr/>
        </p:nvSpPr>
        <p:spPr>
          <a:xfrm rot="0">
            <a:off x="8809016" y="2314866"/>
            <a:ext cx="8905652" cy="1193800"/>
          </a:xfrm>
          <a:prstGeom prst="rect">
            <a:avLst/>
          </a:prstGeom>
        </p:spPr>
        <p:txBody>
          <a:bodyPr anchor="t" rtlCol="false" tIns="0" lIns="0" bIns="0" rIns="0">
            <a:spAutoFit/>
          </a:bodyPr>
          <a:lstStyle/>
          <a:p>
            <a:pPr algn="l">
              <a:lnSpc>
                <a:spcPts val="9799"/>
              </a:lnSpc>
              <a:spcBef>
                <a:spcPct val="0"/>
              </a:spcBef>
            </a:pPr>
            <a:r>
              <a:rPr lang="en-US" sz="6999">
                <a:solidFill>
                  <a:srgbClr val="C101FB"/>
                </a:solidFill>
                <a:latin typeface="Bebas Neue Cyrillic"/>
                <a:ea typeface="Bebas Neue Cyrillic"/>
                <a:cs typeface="Bebas Neue Cyrillic"/>
                <a:sym typeface="Bebas Neue Cyrillic"/>
              </a:rPr>
              <a:t>pianificazione dell’itinerario</a:t>
            </a:r>
          </a:p>
        </p:txBody>
      </p:sp>
      <p:sp>
        <p:nvSpPr>
          <p:cNvPr name="TextBox 21" id="21"/>
          <p:cNvSpPr txBox="true"/>
          <p:nvPr/>
        </p:nvSpPr>
        <p:spPr>
          <a:xfrm rot="0">
            <a:off x="10826165" y="3699307"/>
            <a:ext cx="5458284" cy="1868805"/>
          </a:xfrm>
          <a:prstGeom prst="rect">
            <a:avLst/>
          </a:prstGeom>
        </p:spPr>
        <p:txBody>
          <a:bodyPr anchor="t" rtlCol="false" tIns="0" lIns="0" bIns="0" rIns="0">
            <a:spAutoFit/>
          </a:bodyPr>
          <a:lstStyle/>
          <a:p>
            <a:pPr algn="just">
              <a:lnSpc>
                <a:spcPts val="2520"/>
              </a:lnSpc>
            </a:pPr>
            <a:r>
              <a:rPr lang="en-US" sz="1800">
                <a:solidFill>
                  <a:srgbClr val="FFFFFF"/>
                </a:solidFill>
                <a:latin typeface="Open Sans"/>
                <a:ea typeface="Open Sans"/>
                <a:cs typeface="Open Sans"/>
                <a:sym typeface="Open Sans"/>
              </a:rPr>
              <a:t>Per garantire che i visitatori possano vivere un'esperienza di visita fluida e piacevole, la guida deve essere in grado di pianificare l'itinerario ottimale, tenendo conto delle esigenze del pubblico e delle caratteristiche delle opere esposte.</a:t>
            </a:r>
          </a:p>
        </p:txBody>
      </p:sp>
      <p:sp>
        <p:nvSpPr>
          <p:cNvPr name="TextBox 22" id="22"/>
          <p:cNvSpPr txBox="true"/>
          <p:nvPr/>
        </p:nvSpPr>
        <p:spPr>
          <a:xfrm rot="0">
            <a:off x="10826165" y="6116601"/>
            <a:ext cx="5458284" cy="2497455"/>
          </a:xfrm>
          <a:prstGeom prst="rect">
            <a:avLst/>
          </a:prstGeom>
        </p:spPr>
        <p:txBody>
          <a:bodyPr anchor="t" rtlCol="false" tIns="0" lIns="0" bIns="0" rIns="0">
            <a:spAutoFit/>
          </a:bodyPr>
          <a:lstStyle/>
          <a:p>
            <a:pPr algn="just">
              <a:lnSpc>
                <a:spcPts val="2519"/>
              </a:lnSpc>
              <a:spcBef>
                <a:spcPct val="0"/>
              </a:spcBef>
            </a:pPr>
            <a:r>
              <a:rPr lang="en-US" sz="1799">
                <a:solidFill>
                  <a:srgbClr val="FFFFFF"/>
                </a:solidFill>
                <a:latin typeface="Open Sans"/>
                <a:ea typeface="Open Sans"/>
                <a:cs typeface="Open Sans"/>
                <a:sym typeface="Open Sans"/>
              </a:rPr>
              <a:t>Il processo di pianificazione di un itinerario ottimale si fonda su una scelta iniziale di una sala del museo, considerando la posizione di ogni opera esposta e la posizione di partenza dell'agente guida. Inoltre, il piano deve tener conto degli ostacoli statici presenti lungo il percorso, al fine di garantire una navigazione senza intoppi per i visitatori.</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19053D">
                <a:alpha val="100000"/>
              </a:srgbClr>
            </a:gs>
            <a:gs pos="100000">
              <a:srgbClr val="0C001E">
                <a:alpha val="100000"/>
              </a:srgbClr>
            </a:gs>
          </a:gsLst>
          <a:lin ang="2700000"/>
        </a:gradFill>
      </p:bgPr>
    </p:bg>
    <p:spTree>
      <p:nvGrpSpPr>
        <p:cNvPr id="1" name=""/>
        <p:cNvGrpSpPr/>
        <p:nvPr/>
      </p:nvGrpSpPr>
      <p:grpSpPr>
        <a:xfrm>
          <a:off x="0" y="0"/>
          <a:ext cx="0" cy="0"/>
          <a:chOff x="0" y="0"/>
          <a:chExt cx="0" cy="0"/>
        </a:xfrm>
      </p:grpSpPr>
      <p:grpSp>
        <p:nvGrpSpPr>
          <p:cNvPr name="Group 2" id="2"/>
          <p:cNvGrpSpPr/>
          <p:nvPr/>
        </p:nvGrpSpPr>
        <p:grpSpPr>
          <a:xfrm rot="0">
            <a:off x="18119337" y="7969812"/>
            <a:ext cx="168663" cy="1288488"/>
            <a:chOff x="0" y="0"/>
            <a:chExt cx="229432" cy="1752723"/>
          </a:xfrm>
        </p:grpSpPr>
        <p:sp>
          <p:nvSpPr>
            <p:cNvPr name="Freeform 3" id="3"/>
            <p:cNvSpPr/>
            <p:nvPr/>
          </p:nvSpPr>
          <p:spPr>
            <a:xfrm flipH="false" flipV="false" rot="0">
              <a:off x="0" y="0"/>
              <a:ext cx="229432" cy="1752723"/>
            </a:xfrm>
            <a:custGeom>
              <a:avLst/>
              <a:gdLst/>
              <a:ahLst/>
              <a:cxnLst/>
              <a:rect r="r" b="b" t="t" l="l"/>
              <a:pathLst>
                <a:path h="1752723" w="229432">
                  <a:moveTo>
                    <a:pt x="0" y="0"/>
                  </a:moveTo>
                  <a:lnTo>
                    <a:pt x="229432" y="0"/>
                  </a:lnTo>
                  <a:lnTo>
                    <a:pt x="229432" y="1752723"/>
                  </a:lnTo>
                  <a:lnTo>
                    <a:pt x="0" y="1752723"/>
                  </a:lnTo>
                  <a:close/>
                </a:path>
              </a:pathLst>
            </a:custGeom>
            <a:gradFill rotWithShape="true">
              <a:gsLst>
                <a:gs pos="0">
                  <a:srgbClr val="003A89">
                    <a:alpha val="100000"/>
                  </a:srgbClr>
                </a:gs>
                <a:gs pos="100000">
                  <a:srgbClr val="C700FF">
                    <a:alpha val="100000"/>
                  </a:srgbClr>
                </a:gs>
              </a:gsLst>
              <a:lin ang="2700000"/>
            </a:gradFill>
          </p:spPr>
        </p:sp>
        <p:sp>
          <p:nvSpPr>
            <p:cNvPr name="TextBox 4" id="4"/>
            <p:cNvSpPr txBox="true"/>
            <p:nvPr/>
          </p:nvSpPr>
          <p:spPr>
            <a:xfrm>
              <a:off x="0" y="-38100"/>
              <a:ext cx="229432" cy="1790823"/>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6230600" y="0"/>
            <a:ext cx="1028700" cy="1028700"/>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gradFill rotWithShape="true">
              <a:gsLst>
                <a:gs pos="0">
                  <a:srgbClr val="003A89">
                    <a:alpha val="100000"/>
                  </a:srgbClr>
                </a:gs>
                <a:gs pos="100000">
                  <a:srgbClr val="C700FF">
                    <a:alpha val="100000"/>
                  </a:srgbClr>
                </a:gs>
              </a:gsLst>
              <a:lin ang="2700000"/>
            </a:gradFill>
          </p:spPr>
        </p:sp>
        <p:sp>
          <p:nvSpPr>
            <p:cNvPr name="TextBox 7" id="7"/>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15879283" y="766647"/>
            <a:ext cx="4817434" cy="4817434"/>
          </a:xfrm>
          <a:custGeom>
            <a:avLst/>
            <a:gdLst/>
            <a:ahLst/>
            <a:cxnLst/>
            <a:rect r="r" b="b" t="t" l="l"/>
            <a:pathLst>
              <a:path h="4817434" w="4817434">
                <a:moveTo>
                  <a:pt x="0" y="0"/>
                </a:moveTo>
                <a:lnTo>
                  <a:pt x="4817434" y="0"/>
                </a:lnTo>
                <a:lnTo>
                  <a:pt x="4817434" y="4817434"/>
                </a:lnTo>
                <a:lnTo>
                  <a:pt x="0" y="4817434"/>
                </a:lnTo>
                <a:lnTo>
                  <a:pt x="0" y="0"/>
                </a:lnTo>
                <a:close/>
              </a:path>
            </a:pathLst>
          </a:custGeom>
          <a:blipFill>
            <a:blip r:embed="rId2">
              <a:alphaModFix amt="43999"/>
            </a:blip>
            <a:stretch>
              <a:fillRect l="0" t="0" r="0" b="0"/>
            </a:stretch>
          </a:blipFill>
        </p:spPr>
      </p:sp>
      <p:sp>
        <p:nvSpPr>
          <p:cNvPr name="Freeform 9" id="9"/>
          <p:cNvSpPr/>
          <p:nvPr/>
        </p:nvSpPr>
        <p:spPr>
          <a:xfrm flipH="false" flipV="false" rot="0">
            <a:off x="3700611" y="-1967240"/>
            <a:ext cx="3504866" cy="3504866"/>
          </a:xfrm>
          <a:custGeom>
            <a:avLst/>
            <a:gdLst/>
            <a:ahLst/>
            <a:cxnLst/>
            <a:rect r="r" b="b" t="t" l="l"/>
            <a:pathLst>
              <a:path h="3504866" w="3504866">
                <a:moveTo>
                  <a:pt x="0" y="0"/>
                </a:moveTo>
                <a:lnTo>
                  <a:pt x="3504866" y="0"/>
                </a:lnTo>
                <a:lnTo>
                  <a:pt x="3504866" y="3504867"/>
                </a:lnTo>
                <a:lnTo>
                  <a:pt x="0" y="3504867"/>
                </a:lnTo>
                <a:lnTo>
                  <a:pt x="0" y="0"/>
                </a:lnTo>
                <a:close/>
              </a:path>
            </a:pathLst>
          </a:custGeom>
          <a:blipFill>
            <a:blip r:embed="rId2">
              <a:alphaModFix amt="43999"/>
            </a:blip>
            <a:stretch>
              <a:fillRect l="0" t="0" r="0" b="0"/>
            </a:stretch>
          </a:blipFill>
        </p:spPr>
      </p:sp>
      <p:grpSp>
        <p:nvGrpSpPr>
          <p:cNvPr name="Group 10" id="10"/>
          <p:cNvGrpSpPr/>
          <p:nvPr/>
        </p:nvGrpSpPr>
        <p:grpSpPr>
          <a:xfrm rot="0">
            <a:off x="1160263" y="2305735"/>
            <a:ext cx="338875" cy="356275"/>
            <a:chOff x="0" y="0"/>
            <a:chExt cx="406400" cy="427267"/>
          </a:xfrm>
        </p:grpSpPr>
        <p:sp>
          <p:nvSpPr>
            <p:cNvPr name="Freeform 11" id="11"/>
            <p:cNvSpPr/>
            <p:nvPr/>
          </p:nvSpPr>
          <p:spPr>
            <a:xfrm flipH="false" flipV="false" rot="0">
              <a:off x="0" y="0"/>
              <a:ext cx="406400" cy="427267"/>
            </a:xfrm>
            <a:custGeom>
              <a:avLst/>
              <a:gdLst/>
              <a:ahLst/>
              <a:cxnLst/>
              <a:rect r="r" b="b" t="t" l="l"/>
              <a:pathLst>
                <a:path h="427267" w="406400">
                  <a:moveTo>
                    <a:pt x="0" y="0"/>
                  </a:moveTo>
                  <a:lnTo>
                    <a:pt x="406400" y="0"/>
                  </a:lnTo>
                  <a:lnTo>
                    <a:pt x="406400" y="427267"/>
                  </a:lnTo>
                  <a:lnTo>
                    <a:pt x="0" y="427267"/>
                  </a:lnTo>
                  <a:close/>
                </a:path>
              </a:pathLst>
            </a:custGeom>
            <a:gradFill rotWithShape="true">
              <a:gsLst>
                <a:gs pos="0">
                  <a:srgbClr val="003A89">
                    <a:alpha val="100000"/>
                  </a:srgbClr>
                </a:gs>
                <a:gs pos="100000">
                  <a:srgbClr val="C700FF">
                    <a:alpha val="100000"/>
                  </a:srgbClr>
                </a:gs>
              </a:gsLst>
              <a:lin ang="2700000"/>
            </a:gradFill>
          </p:spPr>
        </p:sp>
        <p:sp>
          <p:nvSpPr>
            <p:cNvPr name="TextBox 12" id="12"/>
            <p:cNvSpPr txBox="true"/>
            <p:nvPr/>
          </p:nvSpPr>
          <p:spPr>
            <a:xfrm>
              <a:off x="0" y="-47625"/>
              <a:ext cx="406400" cy="474892"/>
            </a:xfrm>
            <a:prstGeom prst="rect">
              <a:avLst/>
            </a:prstGeom>
          </p:spPr>
          <p:txBody>
            <a:bodyPr anchor="ctr" rtlCol="false" tIns="50800" lIns="50800" bIns="50800" rIns="50800"/>
            <a:lstStyle/>
            <a:p>
              <a:pPr algn="ctr">
                <a:lnSpc>
                  <a:spcPts val="2239"/>
                </a:lnSpc>
              </a:pPr>
            </a:p>
          </p:txBody>
        </p:sp>
      </p:grpSp>
      <p:grpSp>
        <p:nvGrpSpPr>
          <p:cNvPr name="Group 13" id="13"/>
          <p:cNvGrpSpPr/>
          <p:nvPr/>
        </p:nvGrpSpPr>
        <p:grpSpPr>
          <a:xfrm rot="0">
            <a:off x="1160263" y="4405680"/>
            <a:ext cx="338875" cy="356275"/>
            <a:chOff x="0" y="0"/>
            <a:chExt cx="406400" cy="427267"/>
          </a:xfrm>
        </p:grpSpPr>
        <p:sp>
          <p:nvSpPr>
            <p:cNvPr name="Freeform 14" id="14"/>
            <p:cNvSpPr/>
            <p:nvPr/>
          </p:nvSpPr>
          <p:spPr>
            <a:xfrm flipH="false" flipV="false" rot="0">
              <a:off x="0" y="0"/>
              <a:ext cx="406400" cy="427267"/>
            </a:xfrm>
            <a:custGeom>
              <a:avLst/>
              <a:gdLst/>
              <a:ahLst/>
              <a:cxnLst/>
              <a:rect r="r" b="b" t="t" l="l"/>
              <a:pathLst>
                <a:path h="427267" w="406400">
                  <a:moveTo>
                    <a:pt x="0" y="0"/>
                  </a:moveTo>
                  <a:lnTo>
                    <a:pt x="406400" y="0"/>
                  </a:lnTo>
                  <a:lnTo>
                    <a:pt x="406400" y="427267"/>
                  </a:lnTo>
                  <a:lnTo>
                    <a:pt x="0" y="427267"/>
                  </a:lnTo>
                  <a:close/>
                </a:path>
              </a:pathLst>
            </a:custGeom>
            <a:gradFill rotWithShape="true">
              <a:gsLst>
                <a:gs pos="0">
                  <a:srgbClr val="003A89">
                    <a:alpha val="100000"/>
                  </a:srgbClr>
                </a:gs>
                <a:gs pos="100000">
                  <a:srgbClr val="C700FF">
                    <a:alpha val="100000"/>
                  </a:srgbClr>
                </a:gs>
              </a:gsLst>
              <a:lin ang="2700000"/>
            </a:gradFill>
          </p:spPr>
        </p:sp>
        <p:sp>
          <p:nvSpPr>
            <p:cNvPr name="TextBox 15" id="15"/>
            <p:cNvSpPr txBox="true"/>
            <p:nvPr/>
          </p:nvSpPr>
          <p:spPr>
            <a:xfrm>
              <a:off x="0" y="-47625"/>
              <a:ext cx="406400" cy="474892"/>
            </a:xfrm>
            <a:prstGeom prst="rect">
              <a:avLst/>
            </a:prstGeom>
          </p:spPr>
          <p:txBody>
            <a:bodyPr anchor="ctr" rtlCol="false" tIns="50800" lIns="50800" bIns="50800" rIns="50800"/>
            <a:lstStyle/>
            <a:p>
              <a:pPr algn="ctr">
                <a:lnSpc>
                  <a:spcPts val="2239"/>
                </a:lnSpc>
              </a:pPr>
            </a:p>
          </p:txBody>
        </p:sp>
      </p:grpSp>
      <p:grpSp>
        <p:nvGrpSpPr>
          <p:cNvPr name="Group 16" id="16"/>
          <p:cNvGrpSpPr/>
          <p:nvPr/>
        </p:nvGrpSpPr>
        <p:grpSpPr>
          <a:xfrm rot="0">
            <a:off x="9144000" y="2305735"/>
            <a:ext cx="338875" cy="356275"/>
            <a:chOff x="0" y="0"/>
            <a:chExt cx="406400" cy="427267"/>
          </a:xfrm>
        </p:grpSpPr>
        <p:sp>
          <p:nvSpPr>
            <p:cNvPr name="Freeform 17" id="17"/>
            <p:cNvSpPr/>
            <p:nvPr/>
          </p:nvSpPr>
          <p:spPr>
            <a:xfrm flipH="false" flipV="false" rot="0">
              <a:off x="0" y="0"/>
              <a:ext cx="406400" cy="427267"/>
            </a:xfrm>
            <a:custGeom>
              <a:avLst/>
              <a:gdLst/>
              <a:ahLst/>
              <a:cxnLst/>
              <a:rect r="r" b="b" t="t" l="l"/>
              <a:pathLst>
                <a:path h="427267" w="406400">
                  <a:moveTo>
                    <a:pt x="0" y="0"/>
                  </a:moveTo>
                  <a:lnTo>
                    <a:pt x="406400" y="0"/>
                  </a:lnTo>
                  <a:lnTo>
                    <a:pt x="406400" y="427267"/>
                  </a:lnTo>
                  <a:lnTo>
                    <a:pt x="0" y="427267"/>
                  </a:lnTo>
                  <a:close/>
                </a:path>
              </a:pathLst>
            </a:custGeom>
            <a:gradFill rotWithShape="true">
              <a:gsLst>
                <a:gs pos="0">
                  <a:srgbClr val="003A89">
                    <a:alpha val="100000"/>
                  </a:srgbClr>
                </a:gs>
                <a:gs pos="100000">
                  <a:srgbClr val="C700FF">
                    <a:alpha val="100000"/>
                  </a:srgbClr>
                </a:gs>
              </a:gsLst>
              <a:lin ang="2700000"/>
            </a:gradFill>
          </p:spPr>
        </p:sp>
        <p:sp>
          <p:nvSpPr>
            <p:cNvPr name="TextBox 18" id="18"/>
            <p:cNvSpPr txBox="true"/>
            <p:nvPr/>
          </p:nvSpPr>
          <p:spPr>
            <a:xfrm>
              <a:off x="0" y="-47625"/>
              <a:ext cx="406400" cy="474892"/>
            </a:xfrm>
            <a:prstGeom prst="rect">
              <a:avLst/>
            </a:prstGeom>
          </p:spPr>
          <p:txBody>
            <a:bodyPr anchor="ctr" rtlCol="false" tIns="50800" lIns="50800" bIns="50800" rIns="50800"/>
            <a:lstStyle/>
            <a:p>
              <a:pPr algn="ctr">
                <a:lnSpc>
                  <a:spcPts val="2239"/>
                </a:lnSpc>
              </a:pPr>
            </a:p>
          </p:txBody>
        </p:sp>
      </p:grpSp>
      <p:grpSp>
        <p:nvGrpSpPr>
          <p:cNvPr name="Group 19" id="19"/>
          <p:cNvGrpSpPr/>
          <p:nvPr/>
        </p:nvGrpSpPr>
        <p:grpSpPr>
          <a:xfrm rot="0">
            <a:off x="-414407" y="5900069"/>
            <a:ext cx="12601417" cy="4386931"/>
            <a:chOff x="0" y="0"/>
            <a:chExt cx="11354135" cy="3952715"/>
          </a:xfrm>
        </p:grpSpPr>
        <p:sp>
          <p:nvSpPr>
            <p:cNvPr name="Freeform 20" id="20"/>
            <p:cNvSpPr/>
            <p:nvPr/>
          </p:nvSpPr>
          <p:spPr>
            <a:xfrm flipH="false" flipV="false" rot="0">
              <a:off x="0" y="0"/>
              <a:ext cx="11354135" cy="3952715"/>
            </a:xfrm>
            <a:custGeom>
              <a:avLst/>
              <a:gdLst/>
              <a:ahLst/>
              <a:cxnLst/>
              <a:rect r="r" b="b" t="t" l="l"/>
              <a:pathLst>
                <a:path h="3952715" w="11354135">
                  <a:moveTo>
                    <a:pt x="0" y="0"/>
                  </a:moveTo>
                  <a:lnTo>
                    <a:pt x="9031079" y="0"/>
                  </a:lnTo>
                  <a:lnTo>
                    <a:pt x="11354135" y="1465363"/>
                  </a:lnTo>
                  <a:lnTo>
                    <a:pt x="11354135" y="3952715"/>
                  </a:lnTo>
                  <a:lnTo>
                    <a:pt x="0" y="3952715"/>
                  </a:lnTo>
                  <a:close/>
                </a:path>
              </a:pathLst>
            </a:custGeom>
            <a:blipFill>
              <a:blip r:embed="rId3"/>
              <a:stretch>
                <a:fillRect l="0" t="-12472" r="0" b="-19140"/>
              </a:stretch>
            </a:blipFill>
          </p:spPr>
        </p:sp>
      </p:grpSp>
      <p:sp>
        <p:nvSpPr>
          <p:cNvPr name="TextBox 21" id="21"/>
          <p:cNvSpPr txBox="true"/>
          <p:nvPr/>
        </p:nvSpPr>
        <p:spPr>
          <a:xfrm rot="0">
            <a:off x="1747193" y="2277160"/>
            <a:ext cx="5458284" cy="1757045"/>
          </a:xfrm>
          <a:prstGeom prst="rect">
            <a:avLst/>
          </a:prstGeom>
        </p:spPr>
        <p:txBody>
          <a:bodyPr anchor="t" rtlCol="false" tIns="0" lIns="0" bIns="0" rIns="0">
            <a:spAutoFit/>
          </a:bodyPr>
          <a:lstStyle/>
          <a:p>
            <a:pPr algn="just">
              <a:lnSpc>
                <a:spcPts val="2380"/>
              </a:lnSpc>
            </a:pPr>
            <a:r>
              <a:rPr lang="en-US" sz="1700">
                <a:solidFill>
                  <a:srgbClr val="FFFFFF"/>
                </a:solidFill>
                <a:latin typeface="Open Sans"/>
                <a:ea typeface="Open Sans"/>
                <a:cs typeface="Open Sans"/>
                <a:sym typeface="Open Sans"/>
              </a:rPr>
              <a:t>Uno dei sotto-obiettivi della guida è soddisfare le richieste specifiche dei visitatori, cercando di essere il più flessibile possibile nel personalizzare l'itinerario in base alle preferenze del gruppo. La guida deve sapersi adattare alle diverse esigenze, modificando il percorso in tempo reale.</a:t>
            </a:r>
          </a:p>
        </p:txBody>
      </p:sp>
      <p:sp>
        <p:nvSpPr>
          <p:cNvPr name="TextBox 22" id="22"/>
          <p:cNvSpPr txBox="true"/>
          <p:nvPr/>
        </p:nvSpPr>
        <p:spPr>
          <a:xfrm rot="0">
            <a:off x="1747193" y="4377105"/>
            <a:ext cx="5458284" cy="871220"/>
          </a:xfrm>
          <a:prstGeom prst="rect">
            <a:avLst/>
          </a:prstGeom>
        </p:spPr>
        <p:txBody>
          <a:bodyPr anchor="t" rtlCol="false" tIns="0" lIns="0" bIns="0" rIns="0">
            <a:spAutoFit/>
          </a:bodyPr>
          <a:lstStyle/>
          <a:p>
            <a:pPr algn="just">
              <a:lnSpc>
                <a:spcPts val="2379"/>
              </a:lnSpc>
              <a:spcBef>
                <a:spcPct val="0"/>
              </a:spcBef>
            </a:pPr>
            <a:r>
              <a:rPr lang="en-US" sz="1699">
                <a:solidFill>
                  <a:srgbClr val="FFFFFF"/>
                </a:solidFill>
                <a:latin typeface="Open Sans"/>
                <a:ea typeface="Open Sans"/>
                <a:cs typeface="Open Sans"/>
                <a:sym typeface="Open Sans"/>
              </a:rPr>
              <a:t>La ripianificazione dell'itinerario è un comportamento cruciale per garantire la flessibilità necessaria a soddisfare le richieste dei visitatori. </a:t>
            </a:r>
          </a:p>
        </p:txBody>
      </p:sp>
      <p:sp>
        <p:nvSpPr>
          <p:cNvPr name="TextBox 23" id="23"/>
          <p:cNvSpPr txBox="true"/>
          <p:nvPr/>
        </p:nvSpPr>
        <p:spPr>
          <a:xfrm rot="0">
            <a:off x="9730930" y="2277160"/>
            <a:ext cx="5458284" cy="1757045"/>
          </a:xfrm>
          <a:prstGeom prst="rect">
            <a:avLst/>
          </a:prstGeom>
        </p:spPr>
        <p:txBody>
          <a:bodyPr anchor="t" rtlCol="false" tIns="0" lIns="0" bIns="0" rIns="0">
            <a:spAutoFit/>
          </a:bodyPr>
          <a:lstStyle/>
          <a:p>
            <a:pPr algn="just">
              <a:lnSpc>
                <a:spcPts val="2379"/>
              </a:lnSpc>
              <a:spcBef>
                <a:spcPct val="0"/>
              </a:spcBef>
            </a:pPr>
            <a:r>
              <a:rPr lang="en-US" sz="1699">
                <a:solidFill>
                  <a:srgbClr val="FFFFFF"/>
                </a:solidFill>
                <a:latin typeface="Open Sans"/>
                <a:ea typeface="Open Sans"/>
                <a:cs typeface="Open Sans"/>
                <a:sym typeface="Open Sans"/>
              </a:rPr>
              <a:t>La ripianificazione dell'itinerario viene eseguita dalla guida ogni volta che l'ultimo percorso programmato viene interrotto. Questo processo di adattamento tiene conto dello stato attuale, ovvero della posizione in cui si trova la guida, e delle richieste o suggerimenti dei visitatori.</a:t>
            </a:r>
          </a:p>
        </p:txBody>
      </p:sp>
      <p:sp>
        <p:nvSpPr>
          <p:cNvPr name="TextBox 24" id="24"/>
          <p:cNvSpPr txBox="true"/>
          <p:nvPr/>
        </p:nvSpPr>
        <p:spPr>
          <a:xfrm rot="0">
            <a:off x="880981" y="655584"/>
            <a:ext cx="11930568" cy="1193800"/>
          </a:xfrm>
          <a:prstGeom prst="rect">
            <a:avLst/>
          </a:prstGeom>
        </p:spPr>
        <p:txBody>
          <a:bodyPr anchor="t" rtlCol="false" tIns="0" lIns="0" bIns="0" rIns="0">
            <a:spAutoFit/>
          </a:bodyPr>
          <a:lstStyle/>
          <a:p>
            <a:pPr algn="l">
              <a:lnSpc>
                <a:spcPts val="9799"/>
              </a:lnSpc>
              <a:spcBef>
                <a:spcPct val="0"/>
              </a:spcBef>
            </a:pPr>
            <a:r>
              <a:rPr lang="en-US" sz="6999">
                <a:solidFill>
                  <a:srgbClr val="C101FB"/>
                </a:solidFill>
                <a:latin typeface="Bebas Neue Cyrillic"/>
                <a:ea typeface="Bebas Neue Cyrillic"/>
                <a:cs typeface="Bebas Neue Cyrillic"/>
                <a:sym typeface="Bebas Neue Cyrillic"/>
              </a:rPr>
              <a:t>ripianificazione dell’itinerario</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19053D">
                <a:alpha val="100000"/>
              </a:srgbClr>
            </a:gs>
            <a:gs pos="100000">
              <a:srgbClr val="0C001E">
                <a:alpha val="100000"/>
              </a:srgbClr>
            </a:gs>
          </a:gsLst>
          <a:lin ang="2700000"/>
        </a:gradFill>
      </p:bgPr>
    </p:bg>
    <p:spTree>
      <p:nvGrpSpPr>
        <p:cNvPr id="1" name=""/>
        <p:cNvGrpSpPr/>
        <p:nvPr/>
      </p:nvGrpSpPr>
      <p:grpSpPr>
        <a:xfrm>
          <a:off x="0" y="0"/>
          <a:ext cx="0" cy="0"/>
          <a:chOff x="0" y="0"/>
          <a:chExt cx="0" cy="0"/>
        </a:xfrm>
      </p:grpSpPr>
      <p:grpSp>
        <p:nvGrpSpPr>
          <p:cNvPr name="Group 2" id="2"/>
          <p:cNvGrpSpPr/>
          <p:nvPr/>
        </p:nvGrpSpPr>
        <p:grpSpPr>
          <a:xfrm rot="0">
            <a:off x="18119337" y="7969812"/>
            <a:ext cx="168663" cy="1288488"/>
            <a:chOff x="0" y="0"/>
            <a:chExt cx="229432" cy="1752723"/>
          </a:xfrm>
        </p:grpSpPr>
        <p:sp>
          <p:nvSpPr>
            <p:cNvPr name="Freeform 3" id="3"/>
            <p:cNvSpPr/>
            <p:nvPr/>
          </p:nvSpPr>
          <p:spPr>
            <a:xfrm flipH="false" flipV="false" rot="0">
              <a:off x="0" y="0"/>
              <a:ext cx="229432" cy="1752723"/>
            </a:xfrm>
            <a:custGeom>
              <a:avLst/>
              <a:gdLst/>
              <a:ahLst/>
              <a:cxnLst/>
              <a:rect r="r" b="b" t="t" l="l"/>
              <a:pathLst>
                <a:path h="1752723" w="229432">
                  <a:moveTo>
                    <a:pt x="0" y="0"/>
                  </a:moveTo>
                  <a:lnTo>
                    <a:pt x="229432" y="0"/>
                  </a:lnTo>
                  <a:lnTo>
                    <a:pt x="229432" y="1752723"/>
                  </a:lnTo>
                  <a:lnTo>
                    <a:pt x="0" y="1752723"/>
                  </a:lnTo>
                  <a:close/>
                </a:path>
              </a:pathLst>
            </a:custGeom>
            <a:gradFill rotWithShape="true">
              <a:gsLst>
                <a:gs pos="0">
                  <a:srgbClr val="003A89">
                    <a:alpha val="100000"/>
                  </a:srgbClr>
                </a:gs>
                <a:gs pos="100000">
                  <a:srgbClr val="C700FF">
                    <a:alpha val="100000"/>
                  </a:srgbClr>
                </a:gs>
              </a:gsLst>
              <a:lin ang="2700000"/>
            </a:gradFill>
          </p:spPr>
        </p:sp>
        <p:sp>
          <p:nvSpPr>
            <p:cNvPr name="TextBox 4" id="4"/>
            <p:cNvSpPr txBox="true"/>
            <p:nvPr/>
          </p:nvSpPr>
          <p:spPr>
            <a:xfrm>
              <a:off x="0" y="-38100"/>
              <a:ext cx="229432" cy="1790823"/>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6230600" y="0"/>
            <a:ext cx="1028700" cy="1028700"/>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gradFill rotWithShape="true">
              <a:gsLst>
                <a:gs pos="0">
                  <a:srgbClr val="003A89">
                    <a:alpha val="100000"/>
                  </a:srgbClr>
                </a:gs>
                <a:gs pos="100000">
                  <a:srgbClr val="C700FF">
                    <a:alpha val="100000"/>
                  </a:srgbClr>
                </a:gs>
              </a:gsLst>
              <a:lin ang="2700000"/>
            </a:gradFill>
          </p:spPr>
        </p:sp>
        <p:sp>
          <p:nvSpPr>
            <p:cNvPr name="TextBox 7" id="7"/>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15879283" y="766647"/>
            <a:ext cx="4817434" cy="4817434"/>
          </a:xfrm>
          <a:custGeom>
            <a:avLst/>
            <a:gdLst/>
            <a:ahLst/>
            <a:cxnLst/>
            <a:rect r="r" b="b" t="t" l="l"/>
            <a:pathLst>
              <a:path h="4817434" w="4817434">
                <a:moveTo>
                  <a:pt x="0" y="0"/>
                </a:moveTo>
                <a:lnTo>
                  <a:pt x="4817434" y="0"/>
                </a:lnTo>
                <a:lnTo>
                  <a:pt x="4817434" y="4817434"/>
                </a:lnTo>
                <a:lnTo>
                  <a:pt x="0" y="4817434"/>
                </a:lnTo>
                <a:lnTo>
                  <a:pt x="0" y="0"/>
                </a:lnTo>
                <a:close/>
              </a:path>
            </a:pathLst>
          </a:custGeom>
          <a:blipFill>
            <a:blip r:embed="rId2">
              <a:alphaModFix amt="43999"/>
            </a:blip>
            <a:stretch>
              <a:fillRect l="0" t="0" r="0" b="0"/>
            </a:stretch>
          </a:blipFill>
        </p:spPr>
      </p:sp>
      <p:sp>
        <p:nvSpPr>
          <p:cNvPr name="Freeform 9" id="9"/>
          <p:cNvSpPr/>
          <p:nvPr/>
        </p:nvSpPr>
        <p:spPr>
          <a:xfrm flipH="false" flipV="false" rot="0">
            <a:off x="3700611" y="-1967240"/>
            <a:ext cx="3504866" cy="3504866"/>
          </a:xfrm>
          <a:custGeom>
            <a:avLst/>
            <a:gdLst/>
            <a:ahLst/>
            <a:cxnLst/>
            <a:rect r="r" b="b" t="t" l="l"/>
            <a:pathLst>
              <a:path h="3504866" w="3504866">
                <a:moveTo>
                  <a:pt x="0" y="0"/>
                </a:moveTo>
                <a:lnTo>
                  <a:pt x="3504866" y="0"/>
                </a:lnTo>
                <a:lnTo>
                  <a:pt x="3504866" y="3504867"/>
                </a:lnTo>
                <a:lnTo>
                  <a:pt x="0" y="3504867"/>
                </a:lnTo>
                <a:lnTo>
                  <a:pt x="0" y="0"/>
                </a:lnTo>
                <a:close/>
              </a:path>
            </a:pathLst>
          </a:custGeom>
          <a:blipFill>
            <a:blip r:embed="rId2">
              <a:alphaModFix amt="43999"/>
            </a:blip>
            <a:stretch>
              <a:fillRect l="0" t="0" r="0" b="0"/>
            </a:stretch>
          </a:blipFill>
        </p:spPr>
      </p:sp>
      <p:grpSp>
        <p:nvGrpSpPr>
          <p:cNvPr name="Group 10" id="10"/>
          <p:cNvGrpSpPr/>
          <p:nvPr/>
        </p:nvGrpSpPr>
        <p:grpSpPr>
          <a:xfrm rot="0">
            <a:off x="-414407" y="5900069"/>
            <a:ext cx="12601417" cy="4386931"/>
            <a:chOff x="0" y="0"/>
            <a:chExt cx="11354135" cy="3952715"/>
          </a:xfrm>
        </p:grpSpPr>
        <p:sp>
          <p:nvSpPr>
            <p:cNvPr name="Freeform 11" id="11"/>
            <p:cNvSpPr/>
            <p:nvPr/>
          </p:nvSpPr>
          <p:spPr>
            <a:xfrm flipH="false" flipV="false" rot="0">
              <a:off x="0" y="0"/>
              <a:ext cx="11354135" cy="3952715"/>
            </a:xfrm>
            <a:custGeom>
              <a:avLst/>
              <a:gdLst/>
              <a:ahLst/>
              <a:cxnLst/>
              <a:rect r="r" b="b" t="t" l="l"/>
              <a:pathLst>
                <a:path h="3952715" w="11354135">
                  <a:moveTo>
                    <a:pt x="0" y="0"/>
                  </a:moveTo>
                  <a:lnTo>
                    <a:pt x="9031079" y="0"/>
                  </a:lnTo>
                  <a:lnTo>
                    <a:pt x="11354135" y="1465363"/>
                  </a:lnTo>
                  <a:lnTo>
                    <a:pt x="11354135" y="3952715"/>
                  </a:lnTo>
                  <a:lnTo>
                    <a:pt x="0" y="3952715"/>
                  </a:lnTo>
                  <a:close/>
                </a:path>
              </a:pathLst>
            </a:custGeom>
            <a:blipFill>
              <a:blip r:embed="rId3"/>
              <a:stretch>
                <a:fillRect l="0" t="-12363" r="0" b="-21860"/>
              </a:stretch>
            </a:blipFill>
          </p:spPr>
        </p:sp>
      </p:grpSp>
      <p:sp>
        <p:nvSpPr>
          <p:cNvPr name="TextBox 12" id="12"/>
          <p:cNvSpPr txBox="true"/>
          <p:nvPr/>
        </p:nvSpPr>
        <p:spPr>
          <a:xfrm rot="0">
            <a:off x="880981" y="655584"/>
            <a:ext cx="11930568" cy="1193800"/>
          </a:xfrm>
          <a:prstGeom prst="rect">
            <a:avLst/>
          </a:prstGeom>
        </p:spPr>
        <p:txBody>
          <a:bodyPr anchor="t" rtlCol="false" tIns="0" lIns="0" bIns="0" rIns="0">
            <a:spAutoFit/>
          </a:bodyPr>
          <a:lstStyle/>
          <a:p>
            <a:pPr algn="l">
              <a:lnSpc>
                <a:spcPts val="9799"/>
              </a:lnSpc>
              <a:spcBef>
                <a:spcPct val="0"/>
              </a:spcBef>
            </a:pPr>
            <a:r>
              <a:rPr lang="en-US" sz="6999">
                <a:solidFill>
                  <a:srgbClr val="C101FB"/>
                </a:solidFill>
                <a:latin typeface="Bebas Neue Cyrillic"/>
                <a:ea typeface="Bebas Neue Cyrillic"/>
                <a:cs typeface="Bebas Neue Cyrillic"/>
                <a:sym typeface="Bebas Neue Cyrillic"/>
              </a:rPr>
              <a:t>meccanismo di interazione con l’utente</a:t>
            </a:r>
          </a:p>
        </p:txBody>
      </p:sp>
      <p:grpSp>
        <p:nvGrpSpPr>
          <p:cNvPr name="Group 13" id="13"/>
          <p:cNvGrpSpPr/>
          <p:nvPr/>
        </p:nvGrpSpPr>
        <p:grpSpPr>
          <a:xfrm rot="0">
            <a:off x="880981" y="2182760"/>
            <a:ext cx="338875" cy="356275"/>
            <a:chOff x="0" y="0"/>
            <a:chExt cx="406400" cy="427267"/>
          </a:xfrm>
        </p:grpSpPr>
        <p:sp>
          <p:nvSpPr>
            <p:cNvPr name="Freeform 14" id="14"/>
            <p:cNvSpPr/>
            <p:nvPr/>
          </p:nvSpPr>
          <p:spPr>
            <a:xfrm flipH="false" flipV="false" rot="0">
              <a:off x="0" y="0"/>
              <a:ext cx="406400" cy="427267"/>
            </a:xfrm>
            <a:custGeom>
              <a:avLst/>
              <a:gdLst/>
              <a:ahLst/>
              <a:cxnLst/>
              <a:rect r="r" b="b" t="t" l="l"/>
              <a:pathLst>
                <a:path h="427267" w="406400">
                  <a:moveTo>
                    <a:pt x="0" y="0"/>
                  </a:moveTo>
                  <a:lnTo>
                    <a:pt x="406400" y="0"/>
                  </a:lnTo>
                  <a:lnTo>
                    <a:pt x="406400" y="427267"/>
                  </a:lnTo>
                  <a:lnTo>
                    <a:pt x="0" y="427267"/>
                  </a:lnTo>
                  <a:close/>
                </a:path>
              </a:pathLst>
            </a:custGeom>
            <a:gradFill rotWithShape="true">
              <a:gsLst>
                <a:gs pos="0">
                  <a:srgbClr val="003A89">
                    <a:alpha val="100000"/>
                  </a:srgbClr>
                </a:gs>
                <a:gs pos="100000">
                  <a:srgbClr val="C700FF">
                    <a:alpha val="100000"/>
                  </a:srgbClr>
                </a:gs>
              </a:gsLst>
              <a:lin ang="2700000"/>
            </a:gradFill>
          </p:spPr>
        </p:sp>
        <p:sp>
          <p:nvSpPr>
            <p:cNvPr name="TextBox 15" id="15"/>
            <p:cNvSpPr txBox="true"/>
            <p:nvPr/>
          </p:nvSpPr>
          <p:spPr>
            <a:xfrm>
              <a:off x="0" y="-47625"/>
              <a:ext cx="406400" cy="474892"/>
            </a:xfrm>
            <a:prstGeom prst="rect">
              <a:avLst/>
            </a:prstGeom>
          </p:spPr>
          <p:txBody>
            <a:bodyPr anchor="ctr" rtlCol="false" tIns="50800" lIns="50800" bIns="50800" rIns="50800"/>
            <a:lstStyle/>
            <a:p>
              <a:pPr algn="ctr">
                <a:lnSpc>
                  <a:spcPts val="2239"/>
                </a:lnSpc>
              </a:pPr>
            </a:p>
          </p:txBody>
        </p:sp>
      </p:grpSp>
      <p:grpSp>
        <p:nvGrpSpPr>
          <p:cNvPr name="Group 16" id="16"/>
          <p:cNvGrpSpPr/>
          <p:nvPr/>
        </p:nvGrpSpPr>
        <p:grpSpPr>
          <a:xfrm rot="0">
            <a:off x="880981" y="3255275"/>
            <a:ext cx="338875" cy="356275"/>
            <a:chOff x="0" y="0"/>
            <a:chExt cx="406400" cy="427267"/>
          </a:xfrm>
        </p:grpSpPr>
        <p:sp>
          <p:nvSpPr>
            <p:cNvPr name="Freeform 17" id="17"/>
            <p:cNvSpPr/>
            <p:nvPr/>
          </p:nvSpPr>
          <p:spPr>
            <a:xfrm flipH="false" flipV="false" rot="0">
              <a:off x="0" y="0"/>
              <a:ext cx="406400" cy="427267"/>
            </a:xfrm>
            <a:custGeom>
              <a:avLst/>
              <a:gdLst/>
              <a:ahLst/>
              <a:cxnLst/>
              <a:rect r="r" b="b" t="t" l="l"/>
              <a:pathLst>
                <a:path h="427267" w="406400">
                  <a:moveTo>
                    <a:pt x="0" y="0"/>
                  </a:moveTo>
                  <a:lnTo>
                    <a:pt x="406400" y="0"/>
                  </a:lnTo>
                  <a:lnTo>
                    <a:pt x="406400" y="427267"/>
                  </a:lnTo>
                  <a:lnTo>
                    <a:pt x="0" y="427267"/>
                  </a:lnTo>
                  <a:close/>
                </a:path>
              </a:pathLst>
            </a:custGeom>
            <a:gradFill rotWithShape="true">
              <a:gsLst>
                <a:gs pos="0">
                  <a:srgbClr val="003A89">
                    <a:alpha val="100000"/>
                  </a:srgbClr>
                </a:gs>
                <a:gs pos="100000">
                  <a:srgbClr val="C700FF">
                    <a:alpha val="100000"/>
                  </a:srgbClr>
                </a:gs>
              </a:gsLst>
              <a:lin ang="2700000"/>
            </a:gradFill>
          </p:spPr>
        </p:sp>
        <p:sp>
          <p:nvSpPr>
            <p:cNvPr name="TextBox 18" id="18"/>
            <p:cNvSpPr txBox="true"/>
            <p:nvPr/>
          </p:nvSpPr>
          <p:spPr>
            <a:xfrm>
              <a:off x="0" y="-47625"/>
              <a:ext cx="406400" cy="474892"/>
            </a:xfrm>
            <a:prstGeom prst="rect">
              <a:avLst/>
            </a:prstGeom>
          </p:spPr>
          <p:txBody>
            <a:bodyPr anchor="ctr" rtlCol="false" tIns="50800" lIns="50800" bIns="50800" rIns="50800"/>
            <a:lstStyle/>
            <a:p>
              <a:pPr algn="ctr">
                <a:lnSpc>
                  <a:spcPts val="2239"/>
                </a:lnSpc>
              </a:pPr>
            </a:p>
          </p:txBody>
        </p:sp>
      </p:grpSp>
      <p:sp>
        <p:nvSpPr>
          <p:cNvPr name="TextBox 19" id="19"/>
          <p:cNvSpPr txBox="true"/>
          <p:nvPr/>
        </p:nvSpPr>
        <p:spPr>
          <a:xfrm rot="0">
            <a:off x="1467912" y="2154185"/>
            <a:ext cx="6677129" cy="789305"/>
          </a:xfrm>
          <a:prstGeom prst="rect">
            <a:avLst/>
          </a:prstGeom>
        </p:spPr>
        <p:txBody>
          <a:bodyPr anchor="t" rtlCol="false" tIns="0" lIns="0" bIns="0" rIns="0">
            <a:spAutoFit/>
          </a:bodyPr>
          <a:lstStyle/>
          <a:p>
            <a:pPr algn="just">
              <a:lnSpc>
                <a:spcPts val="2170"/>
              </a:lnSpc>
            </a:pPr>
            <a:r>
              <a:rPr lang="en-US" sz="1550">
                <a:solidFill>
                  <a:srgbClr val="FFFFFF"/>
                </a:solidFill>
                <a:latin typeface="Open Sans"/>
                <a:ea typeface="Open Sans"/>
                <a:cs typeface="Open Sans"/>
                <a:sym typeface="Open Sans"/>
              </a:rPr>
              <a:t>L'interazione tra l'utente e il bigliettaio avviene tramite un'interfaccia digitale che consente all'utente di scegliere tra due tipologie di biglietto: il biglietto con guida e il biglietto senza guida. </a:t>
            </a:r>
          </a:p>
        </p:txBody>
      </p:sp>
      <p:sp>
        <p:nvSpPr>
          <p:cNvPr name="TextBox 20" id="20"/>
          <p:cNvSpPr txBox="true"/>
          <p:nvPr/>
        </p:nvSpPr>
        <p:spPr>
          <a:xfrm rot="0">
            <a:off x="1467912" y="3226700"/>
            <a:ext cx="6677129" cy="789305"/>
          </a:xfrm>
          <a:prstGeom prst="rect">
            <a:avLst/>
          </a:prstGeom>
        </p:spPr>
        <p:txBody>
          <a:bodyPr anchor="t" rtlCol="false" tIns="0" lIns="0" bIns="0" rIns="0">
            <a:spAutoFit/>
          </a:bodyPr>
          <a:lstStyle/>
          <a:p>
            <a:pPr algn="just">
              <a:lnSpc>
                <a:spcPts val="2170"/>
              </a:lnSpc>
              <a:spcBef>
                <a:spcPct val="0"/>
              </a:spcBef>
            </a:pPr>
            <a:r>
              <a:rPr lang="en-US" sz="1550">
                <a:solidFill>
                  <a:srgbClr val="FFFFFF"/>
                </a:solidFill>
                <a:latin typeface="Open Sans"/>
                <a:ea typeface="Open Sans"/>
                <a:cs typeface="Open Sans"/>
                <a:sym typeface="Open Sans"/>
              </a:rPr>
              <a:t>La comunicazione tra l'utente e l'agente guida avviene tramite un'interfaccia utente che consente all'utente di formulare qualsiasi domanda o richiesta destinata alla guida.</a:t>
            </a:r>
          </a:p>
        </p:txBody>
      </p:sp>
      <p:grpSp>
        <p:nvGrpSpPr>
          <p:cNvPr name="Group 21" id="21"/>
          <p:cNvGrpSpPr/>
          <p:nvPr/>
        </p:nvGrpSpPr>
        <p:grpSpPr>
          <a:xfrm rot="0">
            <a:off x="9480891" y="2182760"/>
            <a:ext cx="338875" cy="356275"/>
            <a:chOff x="0" y="0"/>
            <a:chExt cx="406400" cy="427267"/>
          </a:xfrm>
        </p:grpSpPr>
        <p:sp>
          <p:nvSpPr>
            <p:cNvPr name="Freeform 22" id="22"/>
            <p:cNvSpPr/>
            <p:nvPr/>
          </p:nvSpPr>
          <p:spPr>
            <a:xfrm flipH="false" flipV="false" rot="0">
              <a:off x="0" y="0"/>
              <a:ext cx="406400" cy="427267"/>
            </a:xfrm>
            <a:custGeom>
              <a:avLst/>
              <a:gdLst/>
              <a:ahLst/>
              <a:cxnLst/>
              <a:rect r="r" b="b" t="t" l="l"/>
              <a:pathLst>
                <a:path h="427267" w="406400">
                  <a:moveTo>
                    <a:pt x="0" y="0"/>
                  </a:moveTo>
                  <a:lnTo>
                    <a:pt x="406400" y="0"/>
                  </a:lnTo>
                  <a:lnTo>
                    <a:pt x="406400" y="427267"/>
                  </a:lnTo>
                  <a:lnTo>
                    <a:pt x="0" y="427267"/>
                  </a:lnTo>
                  <a:close/>
                </a:path>
              </a:pathLst>
            </a:custGeom>
            <a:gradFill rotWithShape="true">
              <a:gsLst>
                <a:gs pos="0">
                  <a:srgbClr val="003A89">
                    <a:alpha val="100000"/>
                  </a:srgbClr>
                </a:gs>
                <a:gs pos="100000">
                  <a:srgbClr val="C700FF">
                    <a:alpha val="100000"/>
                  </a:srgbClr>
                </a:gs>
              </a:gsLst>
              <a:lin ang="2700000"/>
            </a:gradFill>
          </p:spPr>
        </p:sp>
        <p:sp>
          <p:nvSpPr>
            <p:cNvPr name="TextBox 23" id="23"/>
            <p:cNvSpPr txBox="true"/>
            <p:nvPr/>
          </p:nvSpPr>
          <p:spPr>
            <a:xfrm>
              <a:off x="0" y="-47625"/>
              <a:ext cx="406400" cy="474892"/>
            </a:xfrm>
            <a:prstGeom prst="rect">
              <a:avLst/>
            </a:prstGeom>
          </p:spPr>
          <p:txBody>
            <a:bodyPr anchor="ctr" rtlCol="false" tIns="50800" lIns="50800" bIns="50800" rIns="50800"/>
            <a:lstStyle/>
            <a:p>
              <a:pPr algn="ctr">
                <a:lnSpc>
                  <a:spcPts val="2239"/>
                </a:lnSpc>
              </a:pPr>
            </a:p>
          </p:txBody>
        </p:sp>
      </p:grpSp>
      <p:sp>
        <p:nvSpPr>
          <p:cNvPr name="TextBox 24" id="24"/>
          <p:cNvSpPr txBox="true"/>
          <p:nvPr/>
        </p:nvSpPr>
        <p:spPr>
          <a:xfrm rot="0">
            <a:off x="10067821" y="2154185"/>
            <a:ext cx="6677129" cy="2122805"/>
          </a:xfrm>
          <a:prstGeom prst="rect">
            <a:avLst/>
          </a:prstGeom>
        </p:spPr>
        <p:txBody>
          <a:bodyPr anchor="t" rtlCol="false" tIns="0" lIns="0" bIns="0" rIns="0">
            <a:spAutoFit/>
          </a:bodyPr>
          <a:lstStyle/>
          <a:p>
            <a:pPr algn="just">
              <a:lnSpc>
                <a:spcPts val="2170"/>
              </a:lnSpc>
            </a:pPr>
            <a:r>
              <a:rPr lang="en-US" sz="1550">
                <a:solidFill>
                  <a:srgbClr val="FFFFFF"/>
                </a:solidFill>
                <a:latin typeface="Open Sans"/>
                <a:ea typeface="Open Sans"/>
                <a:cs typeface="Open Sans"/>
                <a:sym typeface="Open Sans"/>
              </a:rPr>
              <a:t>L'interfaccia è composta da tre componenti principali:</a:t>
            </a:r>
          </a:p>
          <a:p>
            <a:pPr algn="just" marL="334646" indent="-167323" lvl="1">
              <a:lnSpc>
                <a:spcPts val="2170"/>
              </a:lnSpc>
              <a:buAutoNum type="arabicPeriod" startAt="1"/>
            </a:pPr>
            <a:r>
              <a:rPr lang="en-US" b="true" sz="1550">
                <a:solidFill>
                  <a:srgbClr val="FFFFFF"/>
                </a:solidFill>
                <a:latin typeface="Open Sans Bold"/>
                <a:ea typeface="Open Sans Bold"/>
                <a:cs typeface="Open Sans Bold"/>
                <a:sym typeface="Open Sans Bold"/>
              </a:rPr>
              <a:t>Campo testuale di input:</a:t>
            </a:r>
            <a:r>
              <a:rPr lang="en-US" sz="1550">
                <a:solidFill>
                  <a:srgbClr val="FFFFFF"/>
                </a:solidFill>
                <a:latin typeface="Open Sans"/>
                <a:ea typeface="Open Sans"/>
                <a:cs typeface="Open Sans"/>
                <a:sym typeface="Open Sans"/>
              </a:rPr>
              <a:t> un'area in cui l'utente può digitare le proprie domande o richieste.</a:t>
            </a:r>
          </a:p>
          <a:p>
            <a:pPr algn="just" marL="334646" indent="-167323" lvl="1">
              <a:lnSpc>
                <a:spcPts val="2170"/>
              </a:lnSpc>
              <a:buAutoNum type="arabicPeriod" startAt="1"/>
            </a:pPr>
            <a:r>
              <a:rPr lang="en-US" b="true" sz="1550">
                <a:solidFill>
                  <a:srgbClr val="FFFFFF"/>
                </a:solidFill>
                <a:latin typeface="Open Sans Bold"/>
                <a:ea typeface="Open Sans Bold"/>
                <a:cs typeface="Open Sans Bold"/>
                <a:sym typeface="Open Sans Bold"/>
              </a:rPr>
              <a:t>Prompt a scorrimento automatico:</a:t>
            </a:r>
            <a:r>
              <a:rPr lang="en-US" sz="1550">
                <a:solidFill>
                  <a:srgbClr val="FFFFFF"/>
                </a:solidFill>
                <a:latin typeface="Open Sans"/>
                <a:ea typeface="Open Sans"/>
                <a:cs typeface="Open Sans"/>
                <a:sym typeface="Open Sans"/>
              </a:rPr>
              <a:t> una sezione che visualizza in tempo reale tutte le richieste dell'utente, le risposte della guida e il processo di ragionamento seguito dalla guida per rispondere.</a:t>
            </a:r>
          </a:p>
          <a:p>
            <a:pPr algn="just" marL="334646" indent="-167323" lvl="1">
              <a:lnSpc>
                <a:spcPts val="2170"/>
              </a:lnSpc>
              <a:spcBef>
                <a:spcPct val="0"/>
              </a:spcBef>
              <a:buAutoNum type="arabicPeriod" startAt="1"/>
            </a:pPr>
            <a:r>
              <a:rPr lang="en-US" b="true" sz="1550">
                <a:solidFill>
                  <a:srgbClr val="FFFFFF"/>
                </a:solidFill>
                <a:latin typeface="Open Sans Bold"/>
                <a:ea typeface="Open Sans Bold"/>
                <a:cs typeface="Open Sans Bold"/>
                <a:sym typeface="Open Sans Bold"/>
              </a:rPr>
              <a:t>Bottone di invio:</a:t>
            </a:r>
            <a:r>
              <a:rPr lang="en-US" sz="1550">
                <a:solidFill>
                  <a:srgbClr val="FFFFFF"/>
                </a:solidFill>
                <a:latin typeface="Open Sans"/>
                <a:ea typeface="Open Sans"/>
                <a:cs typeface="Open Sans"/>
                <a:sym typeface="Open Sans"/>
              </a:rPr>
              <a:t> un pulsante che consente all'utente di inviare la propria richiesta alla guida.</a:t>
            </a:r>
          </a:p>
        </p:txBody>
      </p:sp>
      <p:grpSp>
        <p:nvGrpSpPr>
          <p:cNvPr name="Group 25" id="25"/>
          <p:cNvGrpSpPr/>
          <p:nvPr/>
        </p:nvGrpSpPr>
        <p:grpSpPr>
          <a:xfrm rot="0">
            <a:off x="9480891" y="4537984"/>
            <a:ext cx="338875" cy="356275"/>
            <a:chOff x="0" y="0"/>
            <a:chExt cx="406400" cy="427267"/>
          </a:xfrm>
        </p:grpSpPr>
        <p:sp>
          <p:nvSpPr>
            <p:cNvPr name="Freeform 26" id="26"/>
            <p:cNvSpPr/>
            <p:nvPr/>
          </p:nvSpPr>
          <p:spPr>
            <a:xfrm flipH="false" flipV="false" rot="0">
              <a:off x="0" y="0"/>
              <a:ext cx="406400" cy="427267"/>
            </a:xfrm>
            <a:custGeom>
              <a:avLst/>
              <a:gdLst/>
              <a:ahLst/>
              <a:cxnLst/>
              <a:rect r="r" b="b" t="t" l="l"/>
              <a:pathLst>
                <a:path h="427267" w="406400">
                  <a:moveTo>
                    <a:pt x="0" y="0"/>
                  </a:moveTo>
                  <a:lnTo>
                    <a:pt x="406400" y="0"/>
                  </a:lnTo>
                  <a:lnTo>
                    <a:pt x="406400" y="427267"/>
                  </a:lnTo>
                  <a:lnTo>
                    <a:pt x="0" y="427267"/>
                  </a:lnTo>
                  <a:close/>
                </a:path>
              </a:pathLst>
            </a:custGeom>
            <a:gradFill rotWithShape="true">
              <a:gsLst>
                <a:gs pos="0">
                  <a:srgbClr val="003A89">
                    <a:alpha val="100000"/>
                  </a:srgbClr>
                </a:gs>
                <a:gs pos="100000">
                  <a:srgbClr val="C700FF">
                    <a:alpha val="100000"/>
                  </a:srgbClr>
                </a:gs>
              </a:gsLst>
              <a:lin ang="2700000"/>
            </a:gradFill>
          </p:spPr>
        </p:sp>
        <p:sp>
          <p:nvSpPr>
            <p:cNvPr name="TextBox 27" id="27"/>
            <p:cNvSpPr txBox="true"/>
            <p:nvPr/>
          </p:nvSpPr>
          <p:spPr>
            <a:xfrm>
              <a:off x="0" y="-47625"/>
              <a:ext cx="406400" cy="474892"/>
            </a:xfrm>
            <a:prstGeom prst="rect">
              <a:avLst/>
            </a:prstGeom>
          </p:spPr>
          <p:txBody>
            <a:bodyPr anchor="ctr" rtlCol="false" tIns="50800" lIns="50800" bIns="50800" rIns="50800"/>
            <a:lstStyle/>
            <a:p>
              <a:pPr algn="ctr">
                <a:lnSpc>
                  <a:spcPts val="2239"/>
                </a:lnSpc>
              </a:pPr>
            </a:p>
          </p:txBody>
        </p:sp>
      </p:grpSp>
      <p:sp>
        <p:nvSpPr>
          <p:cNvPr name="TextBox 28" id="28"/>
          <p:cNvSpPr txBox="true"/>
          <p:nvPr/>
        </p:nvSpPr>
        <p:spPr>
          <a:xfrm rot="0">
            <a:off x="10067821" y="4509409"/>
            <a:ext cx="6677129" cy="1056005"/>
          </a:xfrm>
          <a:prstGeom prst="rect">
            <a:avLst/>
          </a:prstGeom>
        </p:spPr>
        <p:txBody>
          <a:bodyPr anchor="t" rtlCol="false" tIns="0" lIns="0" bIns="0" rIns="0">
            <a:spAutoFit/>
          </a:bodyPr>
          <a:lstStyle/>
          <a:p>
            <a:pPr algn="just">
              <a:lnSpc>
                <a:spcPts val="2170"/>
              </a:lnSpc>
              <a:spcBef>
                <a:spcPct val="0"/>
              </a:spcBef>
            </a:pPr>
            <a:r>
              <a:rPr lang="en-US" sz="1550">
                <a:solidFill>
                  <a:srgbClr val="FFFFFF"/>
                </a:solidFill>
                <a:latin typeface="Open Sans"/>
                <a:ea typeface="Open Sans"/>
                <a:cs typeface="Open Sans"/>
                <a:sym typeface="Open Sans"/>
              </a:rPr>
              <a:t>L'explaining dell'agente avviene tramite messaggi evidenziati con un colore distintivo rispetto ai messaggi normali del dialogo. Questi messaggi, visibili all'utente, hanno lo scopo di chiarire il comportamento dell'agente.</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19053D">
                <a:alpha val="100000"/>
              </a:srgbClr>
            </a:gs>
            <a:gs pos="100000">
              <a:srgbClr val="0C001E">
                <a:alpha val="100000"/>
              </a:srgbClr>
            </a:gs>
          </a:gsLst>
          <a:lin ang="2700000"/>
        </a:gradFill>
      </p:bgPr>
    </p:bg>
    <p:spTree>
      <p:nvGrpSpPr>
        <p:cNvPr id="1" name=""/>
        <p:cNvGrpSpPr/>
        <p:nvPr/>
      </p:nvGrpSpPr>
      <p:grpSpPr>
        <a:xfrm>
          <a:off x="0" y="0"/>
          <a:ext cx="0" cy="0"/>
          <a:chOff x="0" y="0"/>
          <a:chExt cx="0" cy="0"/>
        </a:xfrm>
      </p:grpSpPr>
      <p:grpSp>
        <p:nvGrpSpPr>
          <p:cNvPr name="Group 2" id="2"/>
          <p:cNvGrpSpPr/>
          <p:nvPr/>
        </p:nvGrpSpPr>
        <p:grpSpPr>
          <a:xfrm rot="0">
            <a:off x="18119337" y="7969812"/>
            <a:ext cx="168663" cy="1288488"/>
            <a:chOff x="0" y="0"/>
            <a:chExt cx="229432" cy="1752723"/>
          </a:xfrm>
        </p:grpSpPr>
        <p:sp>
          <p:nvSpPr>
            <p:cNvPr name="Freeform 3" id="3"/>
            <p:cNvSpPr/>
            <p:nvPr/>
          </p:nvSpPr>
          <p:spPr>
            <a:xfrm flipH="false" flipV="false" rot="0">
              <a:off x="0" y="0"/>
              <a:ext cx="229432" cy="1752723"/>
            </a:xfrm>
            <a:custGeom>
              <a:avLst/>
              <a:gdLst/>
              <a:ahLst/>
              <a:cxnLst/>
              <a:rect r="r" b="b" t="t" l="l"/>
              <a:pathLst>
                <a:path h="1752723" w="229432">
                  <a:moveTo>
                    <a:pt x="0" y="0"/>
                  </a:moveTo>
                  <a:lnTo>
                    <a:pt x="229432" y="0"/>
                  </a:lnTo>
                  <a:lnTo>
                    <a:pt x="229432" y="1752723"/>
                  </a:lnTo>
                  <a:lnTo>
                    <a:pt x="0" y="1752723"/>
                  </a:lnTo>
                  <a:close/>
                </a:path>
              </a:pathLst>
            </a:custGeom>
            <a:gradFill rotWithShape="true">
              <a:gsLst>
                <a:gs pos="0">
                  <a:srgbClr val="003A89">
                    <a:alpha val="100000"/>
                  </a:srgbClr>
                </a:gs>
                <a:gs pos="100000">
                  <a:srgbClr val="C700FF">
                    <a:alpha val="100000"/>
                  </a:srgbClr>
                </a:gs>
              </a:gsLst>
              <a:lin ang="2700000"/>
            </a:gradFill>
          </p:spPr>
        </p:sp>
        <p:sp>
          <p:nvSpPr>
            <p:cNvPr name="TextBox 4" id="4"/>
            <p:cNvSpPr txBox="true"/>
            <p:nvPr/>
          </p:nvSpPr>
          <p:spPr>
            <a:xfrm>
              <a:off x="0" y="-38100"/>
              <a:ext cx="229432" cy="1790823"/>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6230600" y="0"/>
            <a:ext cx="1028700" cy="1028700"/>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gradFill rotWithShape="true">
              <a:gsLst>
                <a:gs pos="0">
                  <a:srgbClr val="003A89">
                    <a:alpha val="100000"/>
                  </a:srgbClr>
                </a:gs>
                <a:gs pos="100000">
                  <a:srgbClr val="C700FF">
                    <a:alpha val="100000"/>
                  </a:srgbClr>
                </a:gs>
              </a:gsLst>
              <a:lin ang="2700000"/>
            </a:gradFill>
          </p:spPr>
        </p:sp>
        <p:sp>
          <p:nvSpPr>
            <p:cNvPr name="TextBox 7" id="7"/>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15879283" y="766647"/>
            <a:ext cx="4817434" cy="4817434"/>
          </a:xfrm>
          <a:custGeom>
            <a:avLst/>
            <a:gdLst/>
            <a:ahLst/>
            <a:cxnLst/>
            <a:rect r="r" b="b" t="t" l="l"/>
            <a:pathLst>
              <a:path h="4817434" w="4817434">
                <a:moveTo>
                  <a:pt x="0" y="0"/>
                </a:moveTo>
                <a:lnTo>
                  <a:pt x="4817434" y="0"/>
                </a:lnTo>
                <a:lnTo>
                  <a:pt x="4817434" y="4817434"/>
                </a:lnTo>
                <a:lnTo>
                  <a:pt x="0" y="4817434"/>
                </a:lnTo>
                <a:lnTo>
                  <a:pt x="0" y="0"/>
                </a:lnTo>
                <a:close/>
              </a:path>
            </a:pathLst>
          </a:custGeom>
          <a:blipFill>
            <a:blip r:embed="rId2">
              <a:alphaModFix amt="43999"/>
            </a:blip>
            <a:stretch>
              <a:fillRect l="0" t="0" r="0" b="0"/>
            </a:stretch>
          </a:blipFill>
        </p:spPr>
      </p:sp>
      <p:sp>
        <p:nvSpPr>
          <p:cNvPr name="Freeform 9" id="9"/>
          <p:cNvSpPr/>
          <p:nvPr/>
        </p:nvSpPr>
        <p:spPr>
          <a:xfrm flipH="false" flipV="false" rot="0">
            <a:off x="3700611" y="-1967240"/>
            <a:ext cx="3504866" cy="3504866"/>
          </a:xfrm>
          <a:custGeom>
            <a:avLst/>
            <a:gdLst/>
            <a:ahLst/>
            <a:cxnLst/>
            <a:rect r="r" b="b" t="t" l="l"/>
            <a:pathLst>
              <a:path h="3504866" w="3504866">
                <a:moveTo>
                  <a:pt x="0" y="0"/>
                </a:moveTo>
                <a:lnTo>
                  <a:pt x="3504866" y="0"/>
                </a:lnTo>
                <a:lnTo>
                  <a:pt x="3504866" y="3504867"/>
                </a:lnTo>
                <a:lnTo>
                  <a:pt x="0" y="3504867"/>
                </a:lnTo>
                <a:lnTo>
                  <a:pt x="0" y="0"/>
                </a:lnTo>
                <a:close/>
              </a:path>
            </a:pathLst>
          </a:custGeom>
          <a:blipFill>
            <a:blip r:embed="rId2">
              <a:alphaModFix amt="43999"/>
            </a:blip>
            <a:stretch>
              <a:fillRect l="0" t="0" r="0" b="0"/>
            </a:stretch>
          </a:blipFill>
        </p:spPr>
      </p:sp>
      <p:pic>
        <p:nvPicPr>
          <p:cNvPr name="Picture 10" id="10">
            <a:hlinkClick action="ppaction://media"/>
          </p:cNvPr>
          <p:cNvPicPr>
            <a:picLocks noChangeAspect="true"/>
          </p:cNvPicPr>
          <p:nvPr>
            <a:videoFile r:link="rId4"/>
            <p:extLst>
              <p:ext uri="{DAA4B4D4-6D71-4841-9C94-3DE7FCFB9230}">
                <p14:media xmlns:p14="http://schemas.microsoft.com/office/powerpoint/2010/main" r:embed="rId5"/>
              </p:ext>
            </p:extLst>
          </p:nvPr>
        </p:nvPicPr>
        <p:blipFill>
          <a:blip r:embed="rId3"/>
          <a:srcRect l="0" t="0" r="0" b="0"/>
          <a:stretch>
            <a:fillRect/>
          </a:stretch>
        </p:blipFill>
        <p:spPr>
          <a:xfrm flipH="false" flipV="false" rot="0">
            <a:off x="1874520" y="1028700"/>
            <a:ext cx="14538960" cy="8229600"/>
          </a:xfrm>
          <a:prstGeom prst="rect">
            <a:avLst/>
          </a:prstGeom>
        </p:spPr>
      </p:pic>
    </p:spTree>
  </p:cSld>
  <p:clrMapOvr>
    <a:masterClrMapping/>
  </p:clrMapOvr>
  <p:timing>
    <p:tnLst>
      <p:par>
        <p:cTn dur="indefinite" restart="never" nodeType="tmRoot">
          <p:childTnLst>
            <p:video>
              <p:cMediaNode vol="100000">
                <p:cTn fill="hold" display="false">
                  <p:stCondLst>
                    <p:cond delay="indefinite"/>
                  </p:stCondLst>
                </p:cTn>
                <p:tgtEl>
                  <p:spTgt spid="10"/>
                </p:tgtEl>
              </p:cMediaNode>
            </p:video>
          </p:childTnLst>
        </p:cTn>
      </p:par>
    </p:tnLst>
  </p:timing>
</p:sld>
</file>

<file path=ppt/slides/slide27.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19053D">
                <a:alpha val="100000"/>
              </a:srgbClr>
            </a:gs>
            <a:gs pos="100000">
              <a:srgbClr val="0C001E">
                <a:alpha val="100000"/>
              </a:srgbClr>
            </a:gs>
          </a:gsLst>
          <a:lin ang="2700000"/>
        </a:gradFill>
      </p:bgPr>
    </p:bg>
    <p:spTree>
      <p:nvGrpSpPr>
        <p:cNvPr id="1" name=""/>
        <p:cNvGrpSpPr/>
        <p:nvPr/>
      </p:nvGrpSpPr>
      <p:grpSpPr>
        <a:xfrm>
          <a:off x="0" y="0"/>
          <a:ext cx="0" cy="0"/>
          <a:chOff x="0" y="0"/>
          <a:chExt cx="0" cy="0"/>
        </a:xfrm>
      </p:grpSpPr>
      <p:grpSp>
        <p:nvGrpSpPr>
          <p:cNvPr name="Group 2" id="2"/>
          <p:cNvGrpSpPr/>
          <p:nvPr/>
        </p:nvGrpSpPr>
        <p:grpSpPr>
          <a:xfrm rot="0">
            <a:off x="18119337" y="7969812"/>
            <a:ext cx="168663" cy="1288488"/>
            <a:chOff x="0" y="0"/>
            <a:chExt cx="229432" cy="1752723"/>
          </a:xfrm>
        </p:grpSpPr>
        <p:sp>
          <p:nvSpPr>
            <p:cNvPr name="Freeform 3" id="3"/>
            <p:cNvSpPr/>
            <p:nvPr/>
          </p:nvSpPr>
          <p:spPr>
            <a:xfrm flipH="false" flipV="false" rot="0">
              <a:off x="0" y="0"/>
              <a:ext cx="229432" cy="1752723"/>
            </a:xfrm>
            <a:custGeom>
              <a:avLst/>
              <a:gdLst/>
              <a:ahLst/>
              <a:cxnLst/>
              <a:rect r="r" b="b" t="t" l="l"/>
              <a:pathLst>
                <a:path h="1752723" w="229432">
                  <a:moveTo>
                    <a:pt x="0" y="0"/>
                  </a:moveTo>
                  <a:lnTo>
                    <a:pt x="229432" y="0"/>
                  </a:lnTo>
                  <a:lnTo>
                    <a:pt x="229432" y="1752723"/>
                  </a:lnTo>
                  <a:lnTo>
                    <a:pt x="0" y="1752723"/>
                  </a:lnTo>
                  <a:close/>
                </a:path>
              </a:pathLst>
            </a:custGeom>
            <a:gradFill rotWithShape="true">
              <a:gsLst>
                <a:gs pos="0">
                  <a:srgbClr val="003A89">
                    <a:alpha val="100000"/>
                  </a:srgbClr>
                </a:gs>
                <a:gs pos="100000">
                  <a:srgbClr val="C700FF">
                    <a:alpha val="100000"/>
                  </a:srgbClr>
                </a:gs>
              </a:gsLst>
              <a:lin ang="2700000"/>
            </a:gradFill>
          </p:spPr>
        </p:sp>
        <p:sp>
          <p:nvSpPr>
            <p:cNvPr name="TextBox 4" id="4"/>
            <p:cNvSpPr txBox="true"/>
            <p:nvPr/>
          </p:nvSpPr>
          <p:spPr>
            <a:xfrm>
              <a:off x="0" y="-38100"/>
              <a:ext cx="229432" cy="1790823"/>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6230600" y="0"/>
            <a:ext cx="1028700" cy="1028700"/>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gradFill rotWithShape="true">
              <a:gsLst>
                <a:gs pos="0">
                  <a:srgbClr val="003A89">
                    <a:alpha val="100000"/>
                  </a:srgbClr>
                </a:gs>
                <a:gs pos="100000">
                  <a:srgbClr val="C700FF">
                    <a:alpha val="100000"/>
                  </a:srgbClr>
                </a:gs>
              </a:gsLst>
              <a:lin ang="2700000"/>
            </a:gradFill>
          </p:spPr>
        </p:sp>
        <p:sp>
          <p:nvSpPr>
            <p:cNvPr name="TextBox 7" id="7"/>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15879283" y="766647"/>
            <a:ext cx="4817434" cy="4817434"/>
          </a:xfrm>
          <a:custGeom>
            <a:avLst/>
            <a:gdLst/>
            <a:ahLst/>
            <a:cxnLst/>
            <a:rect r="r" b="b" t="t" l="l"/>
            <a:pathLst>
              <a:path h="4817434" w="4817434">
                <a:moveTo>
                  <a:pt x="0" y="0"/>
                </a:moveTo>
                <a:lnTo>
                  <a:pt x="4817434" y="0"/>
                </a:lnTo>
                <a:lnTo>
                  <a:pt x="4817434" y="4817434"/>
                </a:lnTo>
                <a:lnTo>
                  <a:pt x="0" y="4817434"/>
                </a:lnTo>
                <a:lnTo>
                  <a:pt x="0" y="0"/>
                </a:lnTo>
                <a:close/>
              </a:path>
            </a:pathLst>
          </a:custGeom>
          <a:blipFill>
            <a:blip r:embed="rId2">
              <a:alphaModFix amt="43999"/>
            </a:blip>
            <a:stretch>
              <a:fillRect l="0" t="0" r="0" b="0"/>
            </a:stretch>
          </a:blipFill>
        </p:spPr>
      </p:sp>
      <p:sp>
        <p:nvSpPr>
          <p:cNvPr name="Freeform 9" id="9"/>
          <p:cNvSpPr/>
          <p:nvPr/>
        </p:nvSpPr>
        <p:spPr>
          <a:xfrm flipH="false" flipV="false" rot="0">
            <a:off x="3700611" y="-1967240"/>
            <a:ext cx="3504866" cy="3504866"/>
          </a:xfrm>
          <a:custGeom>
            <a:avLst/>
            <a:gdLst/>
            <a:ahLst/>
            <a:cxnLst/>
            <a:rect r="r" b="b" t="t" l="l"/>
            <a:pathLst>
              <a:path h="3504866" w="3504866">
                <a:moveTo>
                  <a:pt x="0" y="0"/>
                </a:moveTo>
                <a:lnTo>
                  <a:pt x="3504866" y="0"/>
                </a:lnTo>
                <a:lnTo>
                  <a:pt x="3504866" y="3504867"/>
                </a:lnTo>
                <a:lnTo>
                  <a:pt x="0" y="3504867"/>
                </a:lnTo>
                <a:lnTo>
                  <a:pt x="0" y="0"/>
                </a:lnTo>
                <a:close/>
              </a:path>
            </a:pathLst>
          </a:custGeom>
          <a:blipFill>
            <a:blip r:embed="rId2">
              <a:alphaModFix amt="43999"/>
            </a:blip>
            <a:stretch>
              <a:fillRect l="0" t="0" r="0" b="0"/>
            </a:stretch>
          </a:blipFill>
        </p:spPr>
      </p:sp>
      <p:sp>
        <p:nvSpPr>
          <p:cNvPr name="TextBox 10" id="10"/>
          <p:cNvSpPr txBox="true"/>
          <p:nvPr/>
        </p:nvSpPr>
        <p:spPr>
          <a:xfrm rot="0">
            <a:off x="1822671" y="2170239"/>
            <a:ext cx="3618727" cy="1193800"/>
          </a:xfrm>
          <a:prstGeom prst="rect">
            <a:avLst/>
          </a:prstGeom>
        </p:spPr>
        <p:txBody>
          <a:bodyPr anchor="t" rtlCol="false" tIns="0" lIns="0" bIns="0" rIns="0">
            <a:spAutoFit/>
          </a:bodyPr>
          <a:lstStyle/>
          <a:p>
            <a:pPr algn="l">
              <a:lnSpc>
                <a:spcPts val="9799"/>
              </a:lnSpc>
              <a:spcBef>
                <a:spcPct val="0"/>
              </a:spcBef>
            </a:pPr>
            <a:r>
              <a:rPr lang="en-US" sz="6999">
                <a:solidFill>
                  <a:srgbClr val="C101FB"/>
                </a:solidFill>
                <a:latin typeface="Bebas Neue Cyrillic"/>
                <a:ea typeface="Bebas Neue Cyrillic"/>
                <a:cs typeface="Bebas Neue Cyrillic"/>
                <a:sym typeface="Bebas Neue Cyrillic"/>
              </a:rPr>
              <a:t>ontologia</a:t>
            </a:r>
          </a:p>
        </p:txBody>
      </p:sp>
      <p:sp>
        <p:nvSpPr>
          <p:cNvPr name="TextBox 11" id="11"/>
          <p:cNvSpPr txBox="true"/>
          <p:nvPr/>
        </p:nvSpPr>
        <p:spPr>
          <a:xfrm rot="0">
            <a:off x="9529184" y="7945544"/>
            <a:ext cx="5897890" cy="1166495"/>
          </a:xfrm>
          <a:prstGeom prst="rect">
            <a:avLst/>
          </a:prstGeom>
        </p:spPr>
        <p:txBody>
          <a:bodyPr anchor="t" rtlCol="false" tIns="0" lIns="0" bIns="0" rIns="0">
            <a:spAutoFit/>
          </a:bodyPr>
          <a:lstStyle/>
          <a:p>
            <a:pPr algn="just" marL="367031" indent="-183515" lvl="1">
              <a:lnSpc>
                <a:spcPts val="2380"/>
              </a:lnSpc>
              <a:buFont typeface="Arial"/>
              <a:buChar char="•"/>
            </a:pPr>
            <a:r>
              <a:rPr lang="en-US" b="true" sz="1700">
                <a:solidFill>
                  <a:srgbClr val="FFFFFF"/>
                </a:solidFill>
                <a:latin typeface="Open Sans Bold"/>
                <a:ea typeface="Open Sans Bold"/>
                <a:cs typeface="Open Sans Bold"/>
                <a:sym typeface="Open Sans Bold"/>
              </a:rPr>
              <a:t>Object Properties:</a:t>
            </a:r>
            <a:r>
              <a:rPr lang="en-US" sz="1700">
                <a:solidFill>
                  <a:srgbClr val="FFFFFF"/>
                </a:solidFill>
                <a:latin typeface="Open Sans"/>
                <a:ea typeface="Open Sans"/>
                <a:cs typeface="Open Sans"/>
                <a:sym typeface="Open Sans"/>
              </a:rPr>
              <a:t> Proprietà che collegano entità (es. èEspostoIn, partecipaA).</a:t>
            </a:r>
          </a:p>
          <a:p>
            <a:pPr algn="just" marL="367031" indent="-183515" lvl="1">
              <a:lnSpc>
                <a:spcPts val="2380"/>
              </a:lnSpc>
              <a:buFont typeface="Arial"/>
              <a:buChar char="•"/>
            </a:pPr>
            <a:r>
              <a:rPr lang="en-US" b="true" sz="1700">
                <a:solidFill>
                  <a:srgbClr val="FFFFFF"/>
                </a:solidFill>
                <a:latin typeface="Open Sans Bold"/>
                <a:ea typeface="Open Sans Bold"/>
                <a:cs typeface="Open Sans Bold"/>
                <a:sym typeface="Open Sans Bold"/>
              </a:rPr>
              <a:t>Data Properties:</a:t>
            </a:r>
            <a:r>
              <a:rPr lang="en-US" sz="1700">
                <a:solidFill>
                  <a:srgbClr val="FFFFFF"/>
                </a:solidFill>
                <a:latin typeface="Open Sans"/>
                <a:ea typeface="Open Sans"/>
                <a:cs typeface="Open Sans"/>
                <a:sym typeface="Open Sans"/>
              </a:rPr>
              <a:t> Proprietà che descrivono attributi con valori specifici (es. nomeStanza).</a:t>
            </a:r>
          </a:p>
        </p:txBody>
      </p:sp>
      <p:sp>
        <p:nvSpPr>
          <p:cNvPr name="TextBox 12" id="12"/>
          <p:cNvSpPr txBox="true"/>
          <p:nvPr/>
        </p:nvSpPr>
        <p:spPr>
          <a:xfrm rot="0">
            <a:off x="9529184" y="7578256"/>
            <a:ext cx="2584494" cy="297180"/>
          </a:xfrm>
          <a:prstGeom prst="rect">
            <a:avLst/>
          </a:prstGeom>
        </p:spPr>
        <p:txBody>
          <a:bodyPr anchor="t" rtlCol="false" tIns="0" lIns="0" bIns="0" rIns="0">
            <a:spAutoFit/>
          </a:bodyPr>
          <a:lstStyle/>
          <a:p>
            <a:pPr algn="l">
              <a:lnSpc>
                <a:spcPts val="2519"/>
              </a:lnSpc>
              <a:spcBef>
                <a:spcPct val="0"/>
              </a:spcBef>
            </a:pPr>
            <a:r>
              <a:rPr lang="en-US" b="true" sz="1799">
                <a:solidFill>
                  <a:srgbClr val="C101FB"/>
                </a:solidFill>
                <a:latin typeface="Open Sans Bold"/>
                <a:ea typeface="Open Sans Bold"/>
                <a:cs typeface="Open Sans Bold"/>
                <a:sym typeface="Open Sans Bold"/>
              </a:rPr>
              <a:t>Proprietà:</a:t>
            </a:r>
          </a:p>
        </p:txBody>
      </p:sp>
      <p:grpSp>
        <p:nvGrpSpPr>
          <p:cNvPr name="Group 13" id="13"/>
          <p:cNvGrpSpPr/>
          <p:nvPr/>
        </p:nvGrpSpPr>
        <p:grpSpPr>
          <a:xfrm rot="0">
            <a:off x="8973362" y="7617844"/>
            <a:ext cx="320914" cy="356275"/>
            <a:chOff x="0" y="0"/>
            <a:chExt cx="384860" cy="427267"/>
          </a:xfrm>
        </p:grpSpPr>
        <p:sp>
          <p:nvSpPr>
            <p:cNvPr name="Freeform 14" id="14"/>
            <p:cNvSpPr/>
            <p:nvPr/>
          </p:nvSpPr>
          <p:spPr>
            <a:xfrm flipH="false" flipV="false" rot="0">
              <a:off x="0" y="0"/>
              <a:ext cx="384860" cy="427267"/>
            </a:xfrm>
            <a:custGeom>
              <a:avLst/>
              <a:gdLst/>
              <a:ahLst/>
              <a:cxnLst/>
              <a:rect r="r" b="b" t="t" l="l"/>
              <a:pathLst>
                <a:path h="427267" w="384860">
                  <a:moveTo>
                    <a:pt x="0" y="0"/>
                  </a:moveTo>
                  <a:lnTo>
                    <a:pt x="384860" y="0"/>
                  </a:lnTo>
                  <a:lnTo>
                    <a:pt x="384860" y="427267"/>
                  </a:lnTo>
                  <a:lnTo>
                    <a:pt x="0" y="427267"/>
                  </a:lnTo>
                  <a:close/>
                </a:path>
              </a:pathLst>
            </a:custGeom>
            <a:gradFill rotWithShape="true">
              <a:gsLst>
                <a:gs pos="0">
                  <a:srgbClr val="003A89">
                    <a:alpha val="100000"/>
                  </a:srgbClr>
                </a:gs>
                <a:gs pos="100000">
                  <a:srgbClr val="C700FF">
                    <a:alpha val="100000"/>
                  </a:srgbClr>
                </a:gs>
              </a:gsLst>
              <a:lin ang="2700000"/>
            </a:gradFill>
          </p:spPr>
        </p:sp>
        <p:sp>
          <p:nvSpPr>
            <p:cNvPr name="TextBox 15" id="15"/>
            <p:cNvSpPr txBox="true"/>
            <p:nvPr/>
          </p:nvSpPr>
          <p:spPr>
            <a:xfrm>
              <a:off x="0" y="-47625"/>
              <a:ext cx="384860" cy="474892"/>
            </a:xfrm>
            <a:prstGeom prst="rect">
              <a:avLst/>
            </a:prstGeom>
          </p:spPr>
          <p:txBody>
            <a:bodyPr anchor="ctr" rtlCol="false" tIns="50800" lIns="50800" bIns="50800" rIns="50800"/>
            <a:lstStyle/>
            <a:p>
              <a:pPr algn="ctr">
                <a:lnSpc>
                  <a:spcPts val="2239"/>
                </a:lnSpc>
              </a:pPr>
            </a:p>
          </p:txBody>
        </p:sp>
      </p:grpSp>
      <p:sp>
        <p:nvSpPr>
          <p:cNvPr name="TextBox 16" id="16"/>
          <p:cNvSpPr txBox="true"/>
          <p:nvPr/>
        </p:nvSpPr>
        <p:spPr>
          <a:xfrm rot="0">
            <a:off x="9529184" y="2029459"/>
            <a:ext cx="5897890" cy="5300345"/>
          </a:xfrm>
          <a:prstGeom prst="rect">
            <a:avLst/>
          </a:prstGeom>
        </p:spPr>
        <p:txBody>
          <a:bodyPr anchor="t" rtlCol="false" tIns="0" lIns="0" bIns="0" rIns="0">
            <a:spAutoFit/>
          </a:bodyPr>
          <a:lstStyle/>
          <a:p>
            <a:pPr algn="just" marL="367031" indent="-183515" lvl="1">
              <a:lnSpc>
                <a:spcPts val="2380"/>
              </a:lnSpc>
              <a:buFont typeface="Arial"/>
              <a:buChar char="•"/>
            </a:pPr>
            <a:r>
              <a:rPr lang="en-US" b="true" sz="1700">
                <a:solidFill>
                  <a:srgbClr val="FFFFFF"/>
                </a:solidFill>
                <a:latin typeface="Open Sans Bold"/>
                <a:ea typeface="Open Sans Bold"/>
                <a:cs typeface="Open Sans Bold"/>
                <a:sym typeface="Open Sans Bold"/>
              </a:rPr>
              <a:t>Museo</a:t>
            </a:r>
          </a:p>
          <a:p>
            <a:pPr algn="just" marL="367031" indent="-183515" lvl="1">
              <a:lnSpc>
                <a:spcPts val="2380"/>
              </a:lnSpc>
              <a:buFont typeface="Arial"/>
              <a:buChar char="•"/>
            </a:pPr>
            <a:r>
              <a:rPr lang="en-US" b="true" sz="1700">
                <a:solidFill>
                  <a:srgbClr val="FFFFFF"/>
                </a:solidFill>
                <a:latin typeface="Open Sans Bold"/>
                <a:ea typeface="Open Sans Bold"/>
                <a:cs typeface="Open Sans Bold"/>
                <a:sym typeface="Open Sans Bold"/>
              </a:rPr>
              <a:t>Stanza</a:t>
            </a:r>
          </a:p>
          <a:p>
            <a:pPr algn="just" marL="734061" indent="-244687" lvl="2">
              <a:lnSpc>
                <a:spcPts val="2380"/>
              </a:lnSpc>
              <a:buFont typeface="Arial"/>
              <a:buChar char="⚬"/>
            </a:pPr>
            <a:r>
              <a:rPr lang="en-US" b="true" sz="1700">
                <a:solidFill>
                  <a:srgbClr val="FFFFFF"/>
                </a:solidFill>
                <a:latin typeface="Open Sans Bold"/>
                <a:ea typeface="Open Sans Bold"/>
                <a:cs typeface="Open Sans Bold"/>
                <a:sym typeface="Open Sans Bold"/>
              </a:rPr>
              <a:t>Sottoclassi: </a:t>
            </a:r>
            <a:r>
              <a:rPr lang="en-US" sz="1700">
                <a:solidFill>
                  <a:srgbClr val="FFFFFF"/>
                </a:solidFill>
                <a:latin typeface="Open Sans"/>
                <a:ea typeface="Open Sans"/>
                <a:cs typeface="Open Sans"/>
                <a:sym typeface="Open Sans"/>
              </a:rPr>
              <a:t>StanzaTematica, StanzaInterattiva, Corridoio, Ingresso</a:t>
            </a:r>
          </a:p>
          <a:p>
            <a:pPr algn="just" marL="367031" indent="-183515" lvl="1">
              <a:lnSpc>
                <a:spcPts val="2380"/>
              </a:lnSpc>
              <a:buFont typeface="Arial"/>
              <a:buChar char="•"/>
            </a:pPr>
            <a:r>
              <a:rPr lang="en-US" b="true" sz="1700">
                <a:solidFill>
                  <a:srgbClr val="FFFFFF"/>
                </a:solidFill>
                <a:latin typeface="Open Sans Bold"/>
                <a:ea typeface="Open Sans Bold"/>
                <a:cs typeface="Open Sans Bold"/>
                <a:sym typeface="Open Sans Bold"/>
              </a:rPr>
              <a:t>Opera D’Arte</a:t>
            </a:r>
          </a:p>
          <a:p>
            <a:pPr algn="just" marL="734061" indent="-244687" lvl="2">
              <a:lnSpc>
                <a:spcPts val="2380"/>
              </a:lnSpc>
              <a:buFont typeface="Arial"/>
              <a:buChar char="⚬"/>
            </a:pPr>
            <a:r>
              <a:rPr lang="en-US" b="true" sz="1700">
                <a:solidFill>
                  <a:srgbClr val="FFFFFF"/>
                </a:solidFill>
                <a:latin typeface="Open Sans Bold"/>
                <a:ea typeface="Open Sans Bold"/>
                <a:cs typeface="Open Sans Bold"/>
                <a:sym typeface="Open Sans Bold"/>
              </a:rPr>
              <a:t>Sottoclassi: </a:t>
            </a:r>
            <a:r>
              <a:rPr lang="en-US" sz="1700">
                <a:solidFill>
                  <a:srgbClr val="FFFFFF"/>
                </a:solidFill>
                <a:latin typeface="Open Sans"/>
                <a:ea typeface="Open Sans"/>
                <a:cs typeface="Open Sans"/>
                <a:sym typeface="Open Sans"/>
              </a:rPr>
              <a:t>Statue, Quadri, Artefatti, Installazioni Interattive</a:t>
            </a:r>
          </a:p>
          <a:p>
            <a:pPr algn="just" marL="367031" indent="-183515" lvl="1">
              <a:lnSpc>
                <a:spcPts val="2380"/>
              </a:lnSpc>
              <a:buFont typeface="Arial"/>
              <a:buChar char="•"/>
            </a:pPr>
            <a:r>
              <a:rPr lang="en-US" b="true" sz="1700">
                <a:solidFill>
                  <a:srgbClr val="FFFFFF"/>
                </a:solidFill>
                <a:latin typeface="Open Sans Bold"/>
                <a:ea typeface="Open Sans Bold"/>
                <a:cs typeface="Open Sans Bold"/>
                <a:sym typeface="Open Sans Bold"/>
              </a:rPr>
              <a:t>Agente</a:t>
            </a:r>
          </a:p>
          <a:p>
            <a:pPr algn="just" marL="734061" indent="-244687" lvl="2">
              <a:lnSpc>
                <a:spcPts val="2380"/>
              </a:lnSpc>
              <a:buFont typeface="Arial"/>
              <a:buChar char="⚬"/>
            </a:pPr>
            <a:r>
              <a:rPr lang="en-US" b="true" sz="1700">
                <a:solidFill>
                  <a:srgbClr val="FFFFFF"/>
                </a:solidFill>
                <a:latin typeface="Open Sans Bold"/>
                <a:ea typeface="Open Sans Bold"/>
                <a:cs typeface="Open Sans Bold"/>
                <a:sym typeface="Open Sans Bold"/>
              </a:rPr>
              <a:t>Sottoclassi: </a:t>
            </a:r>
            <a:r>
              <a:rPr lang="en-US" sz="1700">
                <a:solidFill>
                  <a:srgbClr val="FFFFFF"/>
                </a:solidFill>
                <a:latin typeface="Open Sans"/>
                <a:ea typeface="Open Sans"/>
                <a:cs typeface="Open Sans"/>
                <a:sym typeface="Open Sans"/>
              </a:rPr>
              <a:t>Guida del Museo (Guida Persona, Guida Robot, Nessuna Guida), Bigliettaio (Persona, Robot)</a:t>
            </a:r>
          </a:p>
          <a:p>
            <a:pPr algn="just" marL="367031" indent="-183515" lvl="1">
              <a:lnSpc>
                <a:spcPts val="2380"/>
              </a:lnSpc>
              <a:buFont typeface="Arial"/>
              <a:buChar char="•"/>
            </a:pPr>
            <a:r>
              <a:rPr lang="en-US" b="true" sz="1700">
                <a:solidFill>
                  <a:srgbClr val="FFFFFF"/>
                </a:solidFill>
                <a:latin typeface="Open Sans Bold"/>
                <a:ea typeface="Open Sans Bold"/>
                <a:cs typeface="Open Sans Bold"/>
                <a:sym typeface="Open Sans Bold"/>
              </a:rPr>
              <a:t>Visitatore</a:t>
            </a:r>
          </a:p>
          <a:p>
            <a:pPr algn="just" marL="734061" indent="-244687" lvl="2">
              <a:lnSpc>
                <a:spcPts val="2380"/>
              </a:lnSpc>
              <a:buFont typeface="Arial"/>
              <a:buChar char="⚬"/>
            </a:pPr>
            <a:r>
              <a:rPr lang="en-US" b="true" sz="1700">
                <a:solidFill>
                  <a:srgbClr val="FFFFFF"/>
                </a:solidFill>
                <a:latin typeface="Open Sans Bold"/>
                <a:ea typeface="Open Sans Bold"/>
                <a:cs typeface="Open Sans Bold"/>
                <a:sym typeface="Open Sans Bold"/>
              </a:rPr>
              <a:t>Sottoclassi: </a:t>
            </a:r>
            <a:r>
              <a:rPr lang="en-US" sz="1700">
                <a:solidFill>
                  <a:srgbClr val="FFFFFF"/>
                </a:solidFill>
                <a:latin typeface="Open Sans"/>
                <a:ea typeface="Open Sans"/>
                <a:cs typeface="Open Sans"/>
                <a:sym typeface="Open Sans"/>
              </a:rPr>
              <a:t>Individuale, Gruppo</a:t>
            </a:r>
          </a:p>
          <a:p>
            <a:pPr algn="just" marL="367031" indent="-183515" lvl="1">
              <a:lnSpc>
                <a:spcPts val="2380"/>
              </a:lnSpc>
              <a:buFont typeface="Arial"/>
              <a:buChar char="•"/>
            </a:pPr>
            <a:r>
              <a:rPr lang="en-US" b="true" sz="1700">
                <a:solidFill>
                  <a:srgbClr val="FFFFFF"/>
                </a:solidFill>
                <a:latin typeface="Open Sans Bold"/>
                <a:ea typeface="Open Sans Bold"/>
                <a:cs typeface="Open Sans Bold"/>
                <a:sym typeface="Open Sans Bold"/>
              </a:rPr>
              <a:t>Biglietto</a:t>
            </a:r>
          </a:p>
          <a:p>
            <a:pPr algn="just" marL="734061" indent="-244687" lvl="2">
              <a:lnSpc>
                <a:spcPts val="2380"/>
              </a:lnSpc>
              <a:buFont typeface="Arial"/>
              <a:buChar char="⚬"/>
            </a:pPr>
            <a:r>
              <a:rPr lang="en-US" b="true" sz="1700">
                <a:solidFill>
                  <a:srgbClr val="FFFFFF"/>
                </a:solidFill>
                <a:latin typeface="Open Sans Bold"/>
                <a:ea typeface="Open Sans Bold"/>
                <a:cs typeface="Open Sans Bold"/>
                <a:sym typeface="Open Sans Bold"/>
              </a:rPr>
              <a:t>Sottoclassi: </a:t>
            </a:r>
            <a:r>
              <a:rPr lang="en-US" sz="1700">
                <a:solidFill>
                  <a:srgbClr val="FFFFFF"/>
                </a:solidFill>
                <a:latin typeface="Open Sans"/>
                <a:ea typeface="Open Sans"/>
                <a:cs typeface="Open Sans"/>
                <a:sym typeface="Open Sans"/>
              </a:rPr>
              <a:t>Biglietto Con Guida, Biglietto Senza Guida</a:t>
            </a:r>
          </a:p>
          <a:p>
            <a:pPr algn="just" marL="367031" indent="-183515" lvl="1">
              <a:lnSpc>
                <a:spcPts val="2380"/>
              </a:lnSpc>
              <a:buFont typeface="Arial"/>
              <a:buChar char="•"/>
            </a:pPr>
            <a:r>
              <a:rPr lang="en-US" b="true" sz="1700">
                <a:solidFill>
                  <a:srgbClr val="FFFFFF"/>
                </a:solidFill>
                <a:latin typeface="Open Sans Bold"/>
                <a:ea typeface="Open Sans Bold"/>
                <a:cs typeface="Open Sans Bold"/>
                <a:sym typeface="Open Sans Bold"/>
              </a:rPr>
              <a:t>Evento</a:t>
            </a:r>
          </a:p>
          <a:p>
            <a:pPr algn="just" marL="734061" indent="-244687" lvl="2">
              <a:lnSpc>
                <a:spcPts val="2380"/>
              </a:lnSpc>
              <a:buFont typeface="Arial"/>
              <a:buChar char="⚬"/>
            </a:pPr>
            <a:r>
              <a:rPr lang="en-US" b="true" sz="1700">
                <a:solidFill>
                  <a:srgbClr val="FFFFFF"/>
                </a:solidFill>
                <a:latin typeface="Open Sans Bold"/>
                <a:ea typeface="Open Sans Bold"/>
                <a:cs typeface="Open Sans Bold"/>
                <a:sym typeface="Open Sans Bold"/>
              </a:rPr>
              <a:t>Sottoclassi: </a:t>
            </a:r>
            <a:r>
              <a:rPr lang="en-US" sz="1700">
                <a:solidFill>
                  <a:srgbClr val="FFFFFF"/>
                </a:solidFill>
                <a:latin typeface="Open Sans"/>
                <a:ea typeface="Open Sans"/>
                <a:cs typeface="Open Sans"/>
                <a:sym typeface="Open Sans"/>
              </a:rPr>
              <a:t>Tour Guidato, Tour Non Guidato</a:t>
            </a:r>
          </a:p>
        </p:txBody>
      </p:sp>
      <p:sp>
        <p:nvSpPr>
          <p:cNvPr name="TextBox 17" id="17"/>
          <p:cNvSpPr txBox="true"/>
          <p:nvPr/>
        </p:nvSpPr>
        <p:spPr>
          <a:xfrm rot="0">
            <a:off x="9529184" y="1662171"/>
            <a:ext cx="2584494" cy="297180"/>
          </a:xfrm>
          <a:prstGeom prst="rect">
            <a:avLst/>
          </a:prstGeom>
        </p:spPr>
        <p:txBody>
          <a:bodyPr anchor="t" rtlCol="false" tIns="0" lIns="0" bIns="0" rIns="0">
            <a:spAutoFit/>
          </a:bodyPr>
          <a:lstStyle/>
          <a:p>
            <a:pPr algn="l">
              <a:lnSpc>
                <a:spcPts val="2519"/>
              </a:lnSpc>
              <a:spcBef>
                <a:spcPct val="0"/>
              </a:spcBef>
            </a:pPr>
            <a:r>
              <a:rPr lang="en-US" b="true" sz="1799">
                <a:solidFill>
                  <a:srgbClr val="C101FB"/>
                </a:solidFill>
                <a:latin typeface="Open Sans Bold"/>
                <a:ea typeface="Open Sans Bold"/>
                <a:cs typeface="Open Sans Bold"/>
                <a:sym typeface="Open Sans Bold"/>
              </a:rPr>
              <a:t>Classi:</a:t>
            </a:r>
          </a:p>
        </p:txBody>
      </p:sp>
      <p:grpSp>
        <p:nvGrpSpPr>
          <p:cNvPr name="Group 18" id="18"/>
          <p:cNvGrpSpPr/>
          <p:nvPr/>
        </p:nvGrpSpPr>
        <p:grpSpPr>
          <a:xfrm rot="0">
            <a:off x="8973362" y="1701759"/>
            <a:ext cx="320914" cy="356275"/>
            <a:chOff x="0" y="0"/>
            <a:chExt cx="384860" cy="427267"/>
          </a:xfrm>
        </p:grpSpPr>
        <p:sp>
          <p:nvSpPr>
            <p:cNvPr name="Freeform 19" id="19"/>
            <p:cNvSpPr/>
            <p:nvPr/>
          </p:nvSpPr>
          <p:spPr>
            <a:xfrm flipH="false" flipV="false" rot="0">
              <a:off x="0" y="0"/>
              <a:ext cx="384860" cy="427267"/>
            </a:xfrm>
            <a:custGeom>
              <a:avLst/>
              <a:gdLst/>
              <a:ahLst/>
              <a:cxnLst/>
              <a:rect r="r" b="b" t="t" l="l"/>
              <a:pathLst>
                <a:path h="427267" w="384860">
                  <a:moveTo>
                    <a:pt x="0" y="0"/>
                  </a:moveTo>
                  <a:lnTo>
                    <a:pt x="384860" y="0"/>
                  </a:lnTo>
                  <a:lnTo>
                    <a:pt x="384860" y="427267"/>
                  </a:lnTo>
                  <a:lnTo>
                    <a:pt x="0" y="427267"/>
                  </a:lnTo>
                  <a:close/>
                </a:path>
              </a:pathLst>
            </a:custGeom>
            <a:gradFill rotWithShape="true">
              <a:gsLst>
                <a:gs pos="0">
                  <a:srgbClr val="003A89">
                    <a:alpha val="100000"/>
                  </a:srgbClr>
                </a:gs>
                <a:gs pos="100000">
                  <a:srgbClr val="C700FF">
                    <a:alpha val="100000"/>
                  </a:srgbClr>
                </a:gs>
              </a:gsLst>
              <a:lin ang="2700000"/>
            </a:gradFill>
          </p:spPr>
        </p:sp>
        <p:sp>
          <p:nvSpPr>
            <p:cNvPr name="TextBox 20" id="20"/>
            <p:cNvSpPr txBox="true"/>
            <p:nvPr/>
          </p:nvSpPr>
          <p:spPr>
            <a:xfrm>
              <a:off x="0" y="-47625"/>
              <a:ext cx="384860" cy="474892"/>
            </a:xfrm>
            <a:prstGeom prst="rect">
              <a:avLst/>
            </a:prstGeom>
          </p:spPr>
          <p:txBody>
            <a:bodyPr anchor="ctr" rtlCol="false" tIns="50800" lIns="50800" bIns="50800" rIns="50800"/>
            <a:lstStyle/>
            <a:p>
              <a:pPr algn="ctr">
                <a:lnSpc>
                  <a:spcPts val="2239"/>
                </a:lnSpc>
              </a:pPr>
            </a:p>
          </p:txBody>
        </p:sp>
      </p:grpSp>
      <p:sp>
        <p:nvSpPr>
          <p:cNvPr name="TextBox 21" id="21"/>
          <p:cNvSpPr txBox="true"/>
          <p:nvPr/>
        </p:nvSpPr>
        <p:spPr>
          <a:xfrm rot="0">
            <a:off x="1822671" y="3551721"/>
            <a:ext cx="4939655" cy="4323715"/>
          </a:xfrm>
          <a:prstGeom prst="rect">
            <a:avLst/>
          </a:prstGeom>
        </p:spPr>
        <p:txBody>
          <a:bodyPr anchor="t" rtlCol="false" tIns="0" lIns="0" bIns="0" rIns="0">
            <a:spAutoFit/>
          </a:bodyPr>
          <a:lstStyle/>
          <a:p>
            <a:pPr algn="just">
              <a:lnSpc>
                <a:spcPts val="2659"/>
              </a:lnSpc>
              <a:spcBef>
                <a:spcPct val="0"/>
              </a:spcBef>
            </a:pPr>
            <a:r>
              <a:rPr lang="en-US" sz="1899">
                <a:solidFill>
                  <a:srgbClr val="FFFFFF"/>
                </a:solidFill>
                <a:latin typeface="Open Sans"/>
                <a:ea typeface="Open Sans"/>
                <a:cs typeface="Open Sans"/>
                <a:sym typeface="Open Sans"/>
              </a:rPr>
              <a:t>Un'ontologia è una rappresentazione formale e strutturata della conoscenza che descrive concetti, entità e le relazioni tra di essi all'interno di un dominio specifico. Nel caso del contesto museale, l'ontologia è utilizzata per modellare la struttura e l'organizzazione del sistema, identificando e definendo elementi come stanze, opere d'arte, visitatori e le interazioni tra di essi. Questa ontologia è realizzata in OWL attraverso il software Protégé e facilitando l'accesso e la gestione e l'integrazione dei dati all'interno di un sistema semantico.</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19053D">
                <a:alpha val="100000"/>
              </a:srgbClr>
            </a:gs>
            <a:gs pos="100000">
              <a:srgbClr val="0C001E">
                <a:alpha val="100000"/>
              </a:srgbClr>
            </a:gs>
          </a:gsLst>
          <a:lin ang="2700000"/>
        </a:gradFill>
      </p:bgPr>
    </p:bg>
    <p:spTree>
      <p:nvGrpSpPr>
        <p:cNvPr id="1" name=""/>
        <p:cNvGrpSpPr/>
        <p:nvPr/>
      </p:nvGrpSpPr>
      <p:grpSpPr>
        <a:xfrm>
          <a:off x="0" y="0"/>
          <a:ext cx="0" cy="0"/>
          <a:chOff x="0" y="0"/>
          <a:chExt cx="0" cy="0"/>
        </a:xfrm>
      </p:grpSpPr>
      <p:grpSp>
        <p:nvGrpSpPr>
          <p:cNvPr name="Group 2" id="2"/>
          <p:cNvGrpSpPr/>
          <p:nvPr/>
        </p:nvGrpSpPr>
        <p:grpSpPr>
          <a:xfrm rot="0">
            <a:off x="18119337" y="7969812"/>
            <a:ext cx="168663" cy="1288488"/>
            <a:chOff x="0" y="0"/>
            <a:chExt cx="229432" cy="1752723"/>
          </a:xfrm>
        </p:grpSpPr>
        <p:sp>
          <p:nvSpPr>
            <p:cNvPr name="Freeform 3" id="3"/>
            <p:cNvSpPr/>
            <p:nvPr/>
          </p:nvSpPr>
          <p:spPr>
            <a:xfrm flipH="false" flipV="false" rot="0">
              <a:off x="0" y="0"/>
              <a:ext cx="229432" cy="1752723"/>
            </a:xfrm>
            <a:custGeom>
              <a:avLst/>
              <a:gdLst/>
              <a:ahLst/>
              <a:cxnLst/>
              <a:rect r="r" b="b" t="t" l="l"/>
              <a:pathLst>
                <a:path h="1752723" w="229432">
                  <a:moveTo>
                    <a:pt x="0" y="0"/>
                  </a:moveTo>
                  <a:lnTo>
                    <a:pt x="229432" y="0"/>
                  </a:lnTo>
                  <a:lnTo>
                    <a:pt x="229432" y="1752723"/>
                  </a:lnTo>
                  <a:lnTo>
                    <a:pt x="0" y="1752723"/>
                  </a:lnTo>
                  <a:close/>
                </a:path>
              </a:pathLst>
            </a:custGeom>
            <a:gradFill rotWithShape="true">
              <a:gsLst>
                <a:gs pos="0">
                  <a:srgbClr val="003A89">
                    <a:alpha val="100000"/>
                  </a:srgbClr>
                </a:gs>
                <a:gs pos="100000">
                  <a:srgbClr val="C700FF">
                    <a:alpha val="100000"/>
                  </a:srgbClr>
                </a:gs>
              </a:gsLst>
              <a:lin ang="2700000"/>
            </a:gradFill>
          </p:spPr>
        </p:sp>
        <p:sp>
          <p:nvSpPr>
            <p:cNvPr name="TextBox 4" id="4"/>
            <p:cNvSpPr txBox="true"/>
            <p:nvPr/>
          </p:nvSpPr>
          <p:spPr>
            <a:xfrm>
              <a:off x="0" y="-38100"/>
              <a:ext cx="229432" cy="1790823"/>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6230600" y="0"/>
            <a:ext cx="1028700" cy="1028700"/>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gradFill rotWithShape="true">
              <a:gsLst>
                <a:gs pos="0">
                  <a:srgbClr val="003A89">
                    <a:alpha val="100000"/>
                  </a:srgbClr>
                </a:gs>
                <a:gs pos="100000">
                  <a:srgbClr val="C700FF">
                    <a:alpha val="100000"/>
                  </a:srgbClr>
                </a:gs>
              </a:gsLst>
              <a:lin ang="2700000"/>
            </a:gradFill>
          </p:spPr>
        </p:sp>
        <p:sp>
          <p:nvSpPr>
            <p:cNvPr name="TextBox 7" id="7"/>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1395202" y="7060732"/>
            <a:ext cx="5974530" cy="5974530"/>
          </a:xfrm>
          <a:custGeom>
            <a:avLst/>
            <a:gdLst/>
            <a:ahLst/>
            <a:cxnLst/>
            <a:rect r="r" b="b" t="t" l="l"/>
            <a:pathLst>
              <a:path h="5974530" w="5974530">
                <a:moveTo>
                  <a:pt x="0" y="0"/>
                </a:moveTo>
                <a:lnTo>
                  <a:pt x="5974530" y="0"/>
                </a:lnTo>
                <a:lnTo>
                  <a:pt x="5974530" y="5974530"/>
                </a:lnTo>
                <a:lnTo>
                  <a:pt x="0" y="5974530"/>
                </a:lnTo>
                <a:lnTo>
                  <a:pt x="0" y="0"/>
                </a:lnTo>
                <a:close/>
              </a:path>
            </a:pathLst>
          </a:custGeom>
          <a:blipFill>
            <a:blip r:embed="rId2">
              <a:alphaModFix amt="43999"/>
            </a:blip>
            <a:stretch>
              <a:fillRect l="0" t="0" r="0" b="0"/>
            </a:stretch>
          </a:blipFill>
        </p:spPr>
      </p:sp>
      <p:sp>
        <p:nvSpPr>
          <p:cNvPr name="Freeform 9" id="9"/>
          <p:cNvSpPr/>
          <p:nvPr/>
        </p:nvSpPr>
        <p:spPr>
          <a:xfrm flipH="false" flipV="false" rot="0">
            <a:off x="15879283" y="766647"/>
            <a:ext cx="4817434" cy="4817434"/>
          </a:xfrm>
          <a:custGeom>
            <a:avLst/>
            <a:gdLst/>
            <a:ahLst/>
            <a:cxnLst/>
            <a:rect r="r" b="b" t="t" l="l"/>
            <a:pathLst>
              <a:path h="4817434" w="4817434">
                <a:moveTo>
                  <a:pt x="0" y="0"/>
                </a:moveTo>
                <a:lnTo>
                  <a:pt x="4817434" y="0"/>
                </a:lnTo>
                <a:lnTo>
                  <a:pt x="4817434" y="4817434"/>
                </a:lnTo>
                <a:lnTo>
                  <a:pt x="0" y="4817434"/>
                </a:lnTo>
                <a:lnTo>
                  <a:pt x="0" y="0"/>
                </a:lnTo>
                <a:close/>
              </a:path>
            </a:pathLst>
          </a:custGeom>
          <a:blipFill>
            <a:blip r:embed="rId2">
              <a:alphaModFix amt="43999"/>
            </a:blip>
            <a:stretch>
              <a:fillRect l="0" t="0" r="0" b="0"/>
            </a:stretch>
          </a:blipFill>
        </p:spPr>
      </p:sp>
      <p:sp>
        <p:nvSpPr>
          <p:cNvPr name="Freeform 10" id="10"/>
          <p:cNvSpPr/>
          <p:nvPr/>
        </p:nvSpPr>
        <p:spPr>
          <a:xfrm flipH="false" flipV="false" rot="0">
            <a:off x="3700611" y="-1967240"/>
            <a:ext cx="3504866" cy="3504866"/>
          </a:xfrm>
          <a:custGeom>
            <a:avLst/>
            <a:gdLst/>
            <a:ahLst/>
            <a:cxnLst/>
            <a:rect r="r" b="b" t="t" l="l"/>
            <a:pathLst>
              <a:path h="3504866" w="3504866">
                <a:moveTo>
                  <a:pt x="0" y="0"/>
                </a:moveTo>
                <a:lnTo>
                  <a:pt x="3504866" y="0"/>
                </a:lnTo>
                <a:lnTo>
                  <a:pt x="3504866" y="3504867"/>
                </a:lnTo>
                <a:lnTo>
                  <a:pt x="0" y="3504867"/>
                </a:lnTo>
                <a:lnTo>
                  <a:pt x="0" y="0"/>
                </a:lnTo>
                <a:close/>
              </a:path>
            </a:pathLst>
          </a:custGeom>
          <a:blipFill>
            <a:blip r:embed="rId2">
              <a:alphaModFix amt="43999"/>
            </a:blip>
            <a:stretch>
              <a:fillRect l="0" t="0" r="0" b="0"/>
            </a:stretch>
          </a:blipFill>
        </p:spPr>
      </p:sp>
      <p:sp>
        <p:nvSpPr>
          <p:cNvPr name="Freeform 11" id="11"/>
          <p:cNvSpPr/>
          <p:nvPr/>
        </p:nvSpPr>
        <p:spPr>
          <a:xfrm flipH="false" flipV="false" rot="0">
            <a:off x="2560270" y="1574800"/>
            <a:ext cx="13167459" cy="8169199"/>
          </a:xfrm>
          <a:custGeom>
            <a:avLst/>
            <a:gdLst/>
            <a:ahLst/>
            <a:cxnLst/>
            <a:rect r="r" b="b" t="t" l="l"/>
            <a:pathLst>
              <a:path h="8169199" w="13167459">
                <a:moveTo>
                  <a:pt x="0" y="0"/>
                </a:moveTo>
                <a:lnTo>
                  <a:pt x="13167460" y="0"/>
                </a:lnTo>
                <a:lnTo>
                  <a:pt x="13167460" y="8169200"/>
                </a:lnTo>
                <a:lnTo>
                  <a:pt x="0" y="8169200"/>
                </a:lnTo>
                <a:lnTo>
                  <a:pt x="0" y="0"/>
                </a:lnTo>
                <a:close/>
              </a:path>
            </a:pathLst>
          </a:custGeom>
          <a:blipFill>
            <a:blip r:embed="rId3"/>
            <a:stretch>
              <a:fillRect l="0" t="0" r="0" b="0"/>
            </a:stretch>
          </a:blipFill>
        </p:spPr>
      </p:sp>
      <p:sp>
        <p:nvSpPr>
          <p:cNvPr name="TextBox 12" id="12"/>
          <p:cNvSpPr txBox="true"/>
          <p:nvPr/>
        </p:nvSpPr>
        <p:spPr>
          <a:xfrm rot="0">
            <a:off x="5544365" y="381000"/>
            <a:ext cx="7199270" cy="1193800"/>
          </a:xfrm>
          <a:prstGeom prst="rect">
            <a:avLst/>
          </a:prstGeom>
        </p:spPr>
        <p:txBody>
          <a:bodyPr anchor="t" rtlCol="false" tIns="0" lIns="0" bIns="0" rIns="0">
            <a:spAutoFit/>
          </a:bodyPr>
          <a:lstStyle/>
          <a:p>
            <a:pPr algn="l">
              <a:lnSpc>
                <a:spcPts val="9799"/>
              </a:lnSpc>
              <a:spcBef>
                <a:spcPct val="0"/>
              </a:spcBef>
            </a:pPr>
            <a:r>
              <a:rPr lang="en-US" sz="6999">
                <a:solidFill>
                  <a:srgbClr val="C101FB"/>
                </a:solidFill>
                <a:latin typeface="Bebas Neue Cyrillic"/>
                <a:ea typeface="Bebas Neue Cyrillic"/>
                <a:cs typeface="Bebas Neue Cyrillic"/>
                <a:sym typeface="Bebas Neue Cyrillic"/>
              </a:rPr>
              <a:t>diagramma delle classi</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19053D">
                <a:alpha val="100000"/>
              </a:srgbClr>
            </a:gs>
            <a:gs pos="100000">
              <a:srgbClr val="0C001E">
                <a:alpha val="100000"/>
              </a:srgbClr>
            </a:gs>
          </a:gsLst>
          <a:lin ang="2700000"/>
        </a:gradFill>
      </p:bgPr>
    </p:bg>
    <p:spTree>
      <p:nvGrpSpPr>
        <p:cNvPr id="1" name=""/>
        <p:cNvGrpSpPr/>
        <p:nvPr/>
      </p:nvGrpSpPr>
      <p:grpSpPr>
        <a:xfrm>
          <a:off x="0" y="0"/>
          <a:ext cx="0" cy="0"/>
          <a:chOff x="0" y="0"/>
          <a:chExt cx="0" cy="0"/>
        </a:xfrm>
      </p:grpSpPr>
      <p:grpSp>
        <p:nvGrpSpPr>
          <p:cNvPr name="Group 2" id="2"/>
          <p:cNvGrpSpPr/>
          <p:nvPr/>
        </p:nvGrpSpPr>
        <p:grpSpPr>
          <a:xfrm rot="0">
            <a:off x="18119337" y="7969812"/>
            <a:ext cx="168663" cy="1288488"/>
            <a:chOff x="0" y="0"/>
            <a:chExt cx="229432" cy="1752723"/>
          </a:xfrm>
        </p:grpSpPr>
        <p:sp>
          <p:nvSpPr>
            <p:cNvPr name="Freeform 3" id="3"/>
            <p:cNvSpPr/>
            <p:nvPr/>
          </p:nvSpPr>
          <p:spPr>
            <a:xfrm flipH="false" flipV="false" rot="0">
              <a:off x="0" y="0"/>
              <a:ext cx="229432" cy="1752723"/>
            </a:xfrm>
            <a:custGeom>
              <a:avLst/>
              <a:gdLst/>
              <a:ahLst/>
              <a:cxnLst/>
              <a:rect r="r" b="b" t="t" l="l"/>
              <a:pathLst>
                <a:path h="1752723" w="229432">
                  <a:moveTo>
                    <a:pt x="0" y="0"/>
                  </a:moveTo>
                  <a:lnTo>
                    <a:pt x="229432" y="0"/>
                  </a:lnTo>
                  <a:lnTo>
                    <a:pt x="229432" y="1752723"/>
                  </a:lnTo>
                  <a:lnTo>
                    <a:pt x="0" y="1752723"/>
                  </a:lnTo>
                  <a:close/>
                </a:path>
              </a:pathLst>
            </a:custGeom>
            <a:gradFill rotWithShape="true">
              <a:gsLst>
                <a:gs pos="0">
                  <a:srgbClr val="003A89">
                    <a:alpha val="100000"/>
                  </a:srgbClr>
                </a:gs>
                <a:gs pos="100000">
                  <a:srgbClr val="C700FF">
                    <a:alpha val="100000"/>
                  </a:srgbClr>
                </a:gs>
              </a:gsLst>
              <a:lin ang="2700000"/>
            </a:gradFill>
          </p:spPr>
        </p:sp>
        <p:sp>
          <p:nvSpPr>
            <p:cNvPr name="TextBox 4" id="4"/>
            <p:cNvSpPr txBox="true"/>
            <p:nvPr/>
          </p:nvSpPr>
          <p:spPr>
            <a:xfrm>
              <a:off x="0" y="-38100"/>
              <a:ext cx="229432" cy="1790823"/>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6230600" y="0"/>
            <a:ext cx="1028700" cy="1028700"/>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gradFill rotWithShape="true">
              <a:gsLst>
                <a:gs pos="0">
                  <a:srgbClr val="003A89">
                    <a:alpha val="100000"/>
                  </a:srgbClr>
                </a:gs>
                <a:gs pos="100000">
                  <a:srgbClr val="C700FF">
                    <a:alpha val="100000"/>
                  </a:srgbClr>
                </a:gs>
              </a:gsLst>
              <a:lin ang="2700000"/>
            </a:gradFill>
          </p:spPr>
        </p:sp>
        <p:sp>
          <p:nvSpPr>
            <p:cNvPr name="TextBox 7" id="7"/>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1395202" y="7060732"/>
            <a:ext cx="5974530" cy="5974530"/>
          </a:xfrm>
          <a:custGeom>
            <a:avLst/>
            <a:gdLst/>
            <a:ahLst/>
            <a:cxnLst/>
            <a:rect r="r" b="b" t="t" l="l"/>
            <a:pathLst>
              <a:path h="5974530" w="5974530">
                <a:moveTo>
                  <a:pt x="0" y="0"/>
                </a:moveTo>
                <a:lnTo>
                  <a:pt x="5974530" y="0"/>
                </a:lnTo>
                <a:lnTo>
                  <a:pt x="5974530" y="5974530"/>
                </a:lnTo>
                <a:lnTo>
                  <a:pt x="0" y="5974530"/>
                </a:lnTo>
                <a:lnTo>
                  <a:pt x="0" y="0"/>
                </a:lnTo>
                <a:close/>
              </a:path>
            </a:pathLst>
          </a:custGeom>
          <a:blipFill>
            <a:blip r:embed="rId2">
              <a:alphaModFix amt="43999"/>
            </a:blip>
            <a:stretch>
              <a:fillRect l="0" t="0" r="0" b="0"/>
            </a:stretch>
          </a:blipFill>
        </p:spPr>
      </p:sp>
      <p:sp>
        <p:nvSpPr>
          <p:cNvPr name="Freeform 9" id="9"/>
          <p:cNvSpPr/>
          <p:nvPr/>
        </p:nvSpPr>
        <p:spPr>
          <a:xfrm flipH="false" flipV="false" rot="0">
            <a:off x="15879283" y="766647"/>
            <a:ext cx="4817434" cy="4817434"/>
          </a:xfrm>
          <a:custGeom>
            <a:avLst/>
            <a:gdLst/>
            <a:ahLst/>
            <a:cxnLst/>
            <a:rect r="r" b="b" t="t" l="l"/>
            <a:pathLst>
              <a:path h="4817434" w="4817434">
                <a:moveTo>
                  <a:pt x="0" y="0"/>
                </a:moveTo>
                <a:lnTo>
                  <a:pt x="4817434" y="0"/>
                </a:lnTo>
                <a:lnTo>
                  <a:pt x="4817434" y="4817434"/>
                </a:lnTo>
                <a:lnTo>
                  <a:pt x="0" y="4817434"/>
                </a:lnTo>
                <a:lnTo>
                  <a:pt x="0" y="0"/>
                </a:lnTo>
                <a:close/>
              </a:path>
            </a:pathLst>
          </a:custGeom>
          <a:blipFill>
            <a:blip r:embed="rId2">
              <a:alphaModFix amt="43999"/>
            </a:blip>
            <a:stretch>
              <a:fillRect l="0" t="0" r="0" b="0"/>
            </a:stretch>
          </a:blipFill>
        </p:spPr>
      </p:sp>
      <p:sp>
        <p:nvSpPr>
          <p:cNvPr name="Freeform 10" id="10"/>
          <p:cNvSpPr/>
          <p:nvPr/>
        </p:nvSpPr>
        <p:spPr>
          <a:xfrm flipH="false" flipV="false" rot="0">
            <a:off x="3700611" y="-1967240"/>
            <a:ext cx="3504866" cy="3504866"/>
          </a:xfrm>
          <a:custGeom>
            <a:avLst/>
            <a:gdLst/>
            <a:ahLst/>
            <a:cxnLst/>
            <a:rect r="r" b="b" t="t" l="l"/>
            <a:pathLst>
              <a:path h="3504866" w="3504866">
                <a:moveTo>
                  <a:pt x="0" y="0"/>
                </a:moveTo>
                <a:lnTo>
                  <a:pt x="3504866" y="0"/>
                </a:lnTo>
                <a:lnTo>
                  <a:pt x="3504866" y="3504867"/>
                </a:lnTo>
                <a:lnTo>
                  <a:pt x="0" y="3504867"/>
                </a:lnTo>
                <a:lnTo>
                  <a:pt x="0" y="0"/>
                </a:lnTo>
                <a:close/>
              </a:path>
            </a:pathLst>
          </a:custGeom>
          <a:blipFill>
            <a:blip r:embed="rId2">
              <a:alphaModFix amt="43999"/>
            </a:blip>
            <a:stretch>
              <a:fillRect l="0" t="0" r="0" b="0"/>
            </a:stretch>
          </a:blipFill>
        </p:spPr>
      </p:sp>
      <p:grpSp>
        <p:nvGrpSpPr>
          <p:cNvPr name="Group 11" id="11"/>
          <p:cNvGrpSpPr/>
          <p:nvPr/>
        </p:nvGrpSpPr>
        <p:grpSpPr>
          <a:xfrm rot="0">
            <a:off x="10095509" y="1637147"/>
            <a:ext cx="6135091" cy="7852916"/>
            <a:chOff x="0" y="0"/>
            <a:chExt cx="635000" cy="812800"/>
          </a:xfrm>
        </p:grpSpPr>
        <p:sp>
          <p:nvSpPr>
            <p:cNvPr name="Freeform 12" id="12"/>
            <p:cNvSpPr/>
            <p:nvPr/>
          </p:nvSpPr>
          <p:spPr>
            <a:xfrm flipH="false" flipV="false" rot="0">
              <a:off x="0" y="0"/>
              <a:ext cx="635000" cy="812800"/>
            </a:xfrm>
            <a:custGeom>
              <a:avLst/>
              <a:gdLst/>
              <a:ahLst/>
              <a:cxnLst/>
              <a:rect r="r" b="b" t="t" l="l"/>
              <a:pathLst>
                <a:path h="812800" w="635000">
                  <a:moveTo>
                    <a:pt x="635000" y="0"/>
                  </a:moveTo>
                  <a:lnTo>
                    <a:pt x="635000" y="698500"/>
                  </a:lnTo>
                  <a:lnTo>
                    <a:pt x="317500" y="812800"/>
                  </a:lnTo>
                  <a:lnTo>
                    <a:pt x="0" y="698500"/>
                  </a:lnTo>
                  <a:lnTo>
                    <a:pt x="0" y="0"/>
                  </a:lnTo>
                  <a:lnTo>
                    <a:pt x="635000" y="0"/>
                  </a:lnTo>
                  <a:close/>
                </a:path>
              </a:pathLst>
            </a:custGeom>
            <a:gradFill rotWithShape="true">
              <a:gsLst>
                <a:gs pos="0">
                  <a:srgbClr val="003A89">
                    <a:alpha val="100000"/>
                  </a:srgbClr>
                </a:gs>
                <a:gs pos="100000">
                  <a:srgbClr val="C700FF">
                    <a:alpha val="100000"/>
                  </a:srgbClr>
                </a:gs>
              </a:gsLst>
              <a:lin ang="2700000"/>
            </a:gradFill>
          </p:spPr>
        </p:sp>
        <p:sp>
          <p:nvSpPr>
            <p:cNvPr name="TextBox 13" id="13"/>
            <p:cNvSpPr txBox="true"/>
            <p:nvPr/>
          </p:nvSpPr>
          <p:spPr>
            <a:xfrm>
              <a:off x="0" y="-38100"/>
              <a:ext cx="635000" cy="736600"/>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10592038" y="2285545"/>
            <a:ext cx="5142033" cy="6581803"/>
            <a:chOff x="0" y="0"/>
            <a:chExt cx="635000" cy="812800"/>
          </a:xfrm>
        </p:grpSpPr>
        <p:sp>
          <p:nvSpPr>
            <p:cNvPr name="Freeform 15" id="15"/>
            <p:cNvSpPr/>
            <p:nvPr/>
          </p:nvSpPr>
          <p:spPr>
            <a:xfrm flipH="false" flipV="false" rot="0">
              <a:off x="0" y="0"/>
              <a:ext cx="635000" cy="812800"/>
            </a:xfrm>
            <a:custGeom>
              <a:avLst/>
              <a:gdLst/>
              <a:ahLst/>
              <a:cxnLst/>
              <a:rect r="r" b="b" t="t" l="l"/>
              <a:pathLst>
                <a:path h="812800" w="635000">
                  <a:moveTo>
                    <a:pt x="635000" y="0"/>
                  </a:moveTo>
                  <a:lnTo>
                    <a:pt x="635000" y="698500"/>
                  </a:lnTo>
                  <a:lnTo>
                    <a:pt x="317500" y="812800"/>
                  </a:lnTo>
                  <a:lnTo>
                    <a:pt x="0" y="698500"/>
                  </a:lnTo>
                  <a:lnTo>
                    <a:pt x="0" y="0"/>
                  </a:lnTo>
                  <a:lnTo>
                    <a:pt x="635000" y="0"/>
                  </a:lnTo>
                  <a:close/>
                </a:path>
              </a:pathLst>
            </a:custGeom>
            <a:blipFill>
              <a:blip r:embed="rId3"/>
              <a:stretch>
                <a:fillRect l="-76771" t="0" r="-64323" b="0"/>
              </a:stretch>
            </a:blipFill>
          </p:spPr>
        </p:sp>
      </p:grpSp>
      <p:sp>
        <p:nvSpPr>
          <p:cNvPr name="TextBox 16" id="16"/>
          <p:cNvSpPr txBox="true"/>
          <p:nvPr/>
        </p:nvSpPr>
        <p:spPr>
          <a:xfrm rot="0">
            <a:off x="1556720" y="1828136"/>
            <a:ext cx="5941055" cy="1193800"/>
          </a:xfrm>
          <a:prstGeom prst="rect">
            <a:avLst/>
          </a:prstGeom>
        </p:spPr>
        <p:txBody>
          <a:bodyPr anchor="t" rtlCol="false" tIns="0" lIns="0" bIns="0" rIns="0">
            <a:spAutoFit/>
          </a:bodyPr>
          <a:lstStyle/>
          <a:p>
            <a:pPr algn="l">
              <a:lnSpc>
                <a:spcPts val="9799"/>
              </a:lnSpc>
              <a:spcBef>
                <a:spcPct val="0"/>
              </a:spcBef>
            </a:pPr>
            <a:r>
              <a:rPr lang="en-US" sz="6999">
                <a:solidFill>
                  <a:srgbClr val="C101FB"/>
                </a:solidFill>
                <a:latin typeface="Bebas Neue Cyrillic"/>
                <a:ea typeface="Bebas Neue Cyrillic"/>
                <a:cs typeface="Bebas Neue Cyrillic"/>
                <a:sym typeface="Bebas Neue Cyrillic"/>
              </a:rPr>
              <a:t>base di conoscenza</a:t>
            </a:r>
          </a:p>
        </p:txBody>
      </p:sp>
      <p:sp>
        <p:nvSpPr>
          <p:cNvPr name="TextBox 17" id="17"/>
          <p:cNvSpPr txBox="true"/>
          <p:nvPr/>
        </p:nvSpPr>
        <p:spPr>
          <a:xfrm rot="0">
            <a:off x="2143651" y="4601754"/>
            <a:ext cx="6227981" cy="925830"/>
          </a:xfrm>
          <a:prstGeom prst="rect">
            <a:avLst/>
          </a:prstGeom>
        </p:spPr>
        <p:txBody>
          <a:bodyPr anchor="t" rtlCol="false" tIns="0" lIns="0" bIns="0" rIns="0">
            <a:spAutoFit/>
          </a:bodyPr>
          <a:lstStyle/>
          <a:p>
            <a:pPr algn="just" marL="388620" indent="-194310" lvl="1">
              <a:lnSpc>
                <a:spcPts val="2520"/>
              </a:lnSpc>
              <a:buFont typeface="Arial"/>
              <a:buChar char="•"/>
            </a:pPr>
            <a:r>
              <a:rPr lang="en-US" sz="1800">
                <a:solidFill>
                  <a:srgbClr val="FFFFFF"/>
                </a:solidFill>
                <a:latin typeface="Open Sans"/>
                <a:ea typeface="Open Sans"/>
                <a:cs typeface="Open Sans"/>
                <a:sym typeface="Open Sans"/>
              </a:rPr>
              <a:t>Gestione delle triple RDF.</a:t>
            </a:r>
          </a:p>
          <a:p>
            <a:pPr algn="just" marL="388620" indent="-194310" lvl="1">
              <a:lnSpc>
                <a:spcPts val="2520"/>
              </a:lnSpc>
              <a:buFont typeface="Arial"/>
              <a:buChar char="•"/>
            </a:pPr>
            <a:r>
              <a:rPr lang="en-US" sz="1800">
                <a:solidFill>
                  <a:srgbClr val="FFFFFF"/>
                </a:solidFill>
                <a:latin typeface="Open Sans"/>
                <a:ea typeface="Open Sans"/>
                <a:cs typeface="Open Sans"/>
                <a:sym typeface="Open Sans"/>
              </a:rPr>
              <a:t>Definizione di classi, proprietà e relazioni tra le istanze direttamente nell'ontologia.</a:t>
            </a:r>
          </a:p>
        </p:txBody>
      </p:sp>
      <p:sp>
        <p:nvSpPr>
          <p:cNvPr name="TextBox 18" id="18"/>
          <p:cNvSpPr txBox="true"/>
          <p:nvPr/>
        </p:nvSpPr>
        <p:spPr>
          <a:xfrm rot="0">
            <a:off x="2143651" y="4245479"/>
            <a:ext cx="2729142" cy="297180"/>
          </a:xfrm>
          <a:prstGeom prst="rect">
            <a:avLst/>
          </a:prstGeom>
        </p:spPr>
        <p:txBody>
          <a:bodyPr anchor="t" rtlCol="false" tIns="0" lIns="0" bIns="0" rIns="0">
            <a:spAutoFit/>
          </a:bodyPr>
          <a:lstStyle/>
          <a:p>
            <a:pPr algn="l">
              <a:lnSpc>
                <a:spcPts val="2519"/>
              </a:lnSpc>
              <a:spcBef>
                <a:spcPct val="0"/>
              </a:spcBef>
            </a:pPr>
            <a:r>
              <a:rPr lang="en-US" b="true" sz="1799">
                <a:solidFill>
                  <a:srgbClr val="C101FB"/>
                </a:solidFill>
                <a:latin typeface="Open Sans Bold"/>
                <a:ea typeface="Open Sans Bold"/>
                <a:cs typeface="Open Sans Bold"/>
                <a:sym typeface="Open Sans Bold"/>
              </a:rPr>
              <a:t>Funzionalità di RDFlib:</a:t>
            </a:r>
          </a:p>
        </p:txBody>
      </p:sp>
      <p:sp>
        <p:nvSpPr>
          <p:cNvPr name="TextBox 19" id="19"/>
          <p:cNvSpPr txBox="true"/>
          <p:nvPr/>
        </p:nvSpPr>
        <p:spPr>
          <a:xfrm rot="0">
            <a:off x="1556720" y="2983734"/>
            <a:ext cx="6652839" cy="925830"/>
          </a:xfrm>
          <a:prstGeom prst="rect">
            <a:avLst/>
          </a:prstGeom>
        </p:spPr>
        <p:txBody>
          <a:bodyPr anchor="t" rtlCol="false" tIns="0" lIns="0" bIns="0" rIns="0">
            <a:spAutoFit/>
          </a:bodyPr>
          <a:lstStyle/>
          <a:p>
            <a:pPr algn="just">
              <a:lnSpc>
                <a:spcPts val="2519"/>
              </a:lnSpc>
              <a:spcBef>
                <a:spcPct val="0"/>
              </a:spcBef>
            </a:pPr>
            <a:r>
              <a:rPr lang="en-US" sz="1799">
                <a:solidFill>
                  <a:srgbClr val="FFFFFF"/>
                </a:solidFill>
                <a:latin typeface="Open Sans"/>
                <a:ea typeface="Open Sans"/>
                <a:cs typeface="Open Sans"/>
                <a:sym typeface="Open Sans"/>
              </a:rPr>
              <a:t>Sono state definite istanze specifiche integrate nell'ontologia, rendendo superfluo l'uso di database a grafo come GraphDB o Neo4j. È stata adottata la libreria RDFlib.</a:t>
            </a:r>
          </a:p>
        </p:txBody>
      </p:sp>
      <p:grpSp>
        <p:nvGrpSpPr>
          <p:cNvPr name="Group 20" id="20"/>
          <p:cNvGrpSpPr/>
          <p:nvPr/>
        </p:nvGrpSpPr>
        <p:grpSpPr>
          <a:xfrm rot="0">
            <a:off x="1556720" y="4285067"/>
            <a:ext cx="338875" cy="356275"/>
            <a:chOff x="0" y="0"/>
            <a:chExt cx="406400" cy="427267"/>
          </a:xfrm>
        </p:grpSpPr>
        <p:sp>
          <p:nvSpPr>
            <p:cNvPr name="Freeform 21" id="21"/>
            <p:cNvSpPr/>
            <p:nvPr/>
          </p:nvSpPr>
          <p:spPr>
            <a:xfrm flipH="false" flipV="false" rot="0">
              <a:off x="0" y="0"/>
              <a:ext cx="406400" cy="427267"/>
            </a:xfrm>
            <a:custGeom>
              <a:avLst/>
              <a:gdLst/>
              <a:ahLst/>
              <a:cxnLst/>
              <a:rect r="r" b="b" t="t" l="l"/>
              <a:pathLst>
                <a:path h="427267" w="406400">
                  <a:moveTo>
                    <a:pt x="0" y="0"/>
                  </a:moveTo>
                  <a:lnTo>
                    <a:pt x="406400" y="0"/>
                  </a:lnTo>
                  <a:lnTo>
                    <a:pt x="406400" y="427267"/>
                  </a:lnTo>
                  <a:lnTo>
                    <a:pt x="0" y="427267"/>
                  </a:lnTo>
                  <a:close/>
                </a:path>
              </a:pathLst>
            </a:custGeom>
            <a:gradFill rotWithShape="true">
              <a:gsLst>
                <a:gs pos="0">
                  <a:srgbClr val="003A89">
                    <a:alpha val="100000"/>
                  </a:srgbClr>
                </a:gs>
                <a:gs pos="100000">
                  <a:srgbClr val="C700FF">
                    <a:alpha val="100000"/>
                  </a:srgbClr>
                </a:gs>
              </a:gsLst>
              <a:lin ang="2700000"/>
            </a:gradFill>
          </p:spPr>
        </p:sp>
        <p:sp>
          <p:nvSpPr>
            <p:cNvPr name="TextBox 22" id="22"/>
            <p:cNvSpPr txBox="true"/>
            <p:nvPr/>
          </p:nvSpPr>
          <p:spPr>
            <a:xfrm>
              <a:off x="0" y="-47625"/>
              <a:ext cx="406400" cy="474892"/>
            </a:xfrm>
            <a:prstGeom prst="rect">
              <a:avLst/>
            </a:prstGeom>
          </p:spPr>
          <p:txBody>
            <a:bodyPr anchor="ctr" rtlCol="false" tIns="50800" lIns="50800" bIns="50800" rIns="50800"/>
            <a:lstStyle/>
            <a:p>
              <a:pPr algn="ctr">
                <a:lnSpc>
                  <a:spcPts val="2239"/>
                </a:lnSpc>
              </a:pPr>
            </a:p>
          </p:txBody>
        </p:sp>
      </p:grpSp>
      <p:sp>
        <p:nvSpPr>
          <p:cNvPr name="TextBox 23" id="23"/>
          <p:cNvSpPr txBox="true"/>
          <p:nvPr/>
        </p:nvSpPr>
        <p:spPr>
          <a:xfrm rot="0">
            <a:off x="2143651" y="6229299"/>
            <a:ext cx="6227981" cy="1554480"/>
          </a:xfrm>
          <a:prstGeom prst="rect">
            <a:avLst/>
          </a:prstGeom>
        </p:spPr>
        <p:txBody>
          <a:bodyPr anchor="t" rtlCol="false" tIns="0" lIns="0" bIns="0" rIns="0">
            <a:spAutoFit/>
          </a:bodyPr>
          <a:lstStyle/>
          <a:p>
            <a:pPr algn="just" marL="388620" indent="-194310" lvl="1">
              <a:lnSpc>
                <a:spcPts val="2520"/>
              </a:lnSpc>
              <a:buFont typeface="Arial"/>
              <a:buChar char="•"/>
            </a:pPr>
            <a:r>
              <a:rPr lang="en-US" sz="1800">
                <a:solidFill>
                  <a:srgbClr val="FFFFFF"/>
                </a:solidFill>
                <a:latin typeface="Open Sans"/>
                <a:ea typeface="Open Sans"/>
                <a:cs typeface="Open Sans"/>
                <a:sym typeface="Open Sans"/>
              </a:rPr>
              <a:t>Integrazione più coerente e semplificata dei dati semantici.</a:t>
            </a:r>
          </a:p>
          <a:p>
            <a:pPr algn="just" marL="388620" indent="-194310" lvl="1">
              <a:lnSpc>
                <a:spcPts val="2520"/>
              </a:lnSpc>
              <a:buFont typeface="Arial"/>
              <a:buChar char="•"/>
            </a:pPr>
            <a:r>
              <a:rPr lang="en-US" sz="1800">
                <a:solidFill>
                  <a:srgbClr val="FFFFFF"/>
                </a:solidFill>
                <a:latin typeface="Open Sans"/>
                <a:ea typeface="Open Sans"/>
                <a:cs typeface="Open Sans"/>
                <a:sym typeface="Open Sans"/>
              </a:rPr>
              <a:t>Approccio adatto per applicazioni che richiedono interazione diretta con l'ontologia senza necessità di database separati.</a:t>
            </a:r>
          </a:p>
        </p:txBody>
      </p:sp>
      <p:sp>
        <p:nvSpPr>
          <p:cNvPr name="TextBox 24" id="24"/>
          <p:cNvSpPr txBox="true"/>
          <p:nvPr/>
        </p:nvSpPr>
        <p:spPr>
          <a:xfrm rot="0">
            <a:off x="2143651" y="5873024"/>
            <a:ext cx="2729142" cy="297180"/>
          </a:xfrm>
          <a:prstGeom prst="rect">
            <a:avLst/>
          </a:prstGeom>
        </p:spPr>
        <p:txBody>
          <a:bodyPr anchor="t" rtlCol="false" tIns="0" lIns="0" bIns="0" rIns="0">
            <a:spAutoFit/>
          </a:bodyPr>
          <a:lstStyle/>
          <a:p>
            <a:pPr algn="l">
              <a:lnSpc>
                <a:spcPts val="2519"/>
              </a:lnSpc>
              <a:spcBef>
                <a:spcPct val="0"/>
              </a:spcBef>
            </a:pPr>
            <a:r>
              <a:rPr lang="en-US" b="true" sz="1799">
                <a:solidFill>
                  <a:srgbClr val="C101FB"/>
                </a:solidFill>
                <a:latin typeface="Open Sans Bold"/>
                <a:ea typeface="Open Sans Bold"/>
                <a:cs typeface="Open Sans Bold"/>
                <a:sym typeface="Open Sans Bold"/>
              </a:rPr>
              <a:t>Vantaggi:</a:t>
            </a:r>
          </a:p>
        </p:txBody>
      </p:sp>
      <p:grpSp>
        <p:nvGrpSpPr>
          <p:cNvPr name="Group 25" id="25"/>
          <p:cNvGrpSpPr/>
          <p:nvPr/>
        </p:nvGrpSpPr>
        <p:grpSpPr>
          <a:xfrm rot="0">
            <a:off x="1556720" y="5912611"/>
            <a:ext cx="338875" cy="356275"/>
            <a:chOff x="0" y="0"/>
            <a:chExt cx="406400" cy="427267"/>
          </a:xfrm>
        </p:grpSpPr>
        <p:sp>
          <p:nvSpPr>
            <p:cNvPr name="Freeform 26" id="26"/>
            <p:cNvSpPr/>
            <p:nvPr/>
          </p:nvSpPr>
          <p:spPr>
            <a:xfrm flipH="false" flipV="false" rot="0">
              <a:off x="0" y="0"/>
              <a:ext cx="406400" cy="427267"/>
            </a:xfrm>
            <a:custGeom>
              <a:avLst/>
              <a:gdLst/>
              <a:ahLst/>
              <a:cxnLst/>
              <a:rect r="r" b="b" t="t" l="l"/>
              <a:pathLst>
                <a:path h="427267" w="406400">
                  <a:moveTo>
                    <a:pt x="0" y="0"/>
                  </a:moveTo>
                  <a:lnTo>
                    <a:pt x="406400" y="0"/>
                  </a:lnTo>
                  <a:lnTo>
                    <a:pt x="406400" y="427267"/>
                  </a:lnTo>
                  <a:lnTo>
                    <a:pt x="0" y="427267"/>
                  </a:lnTo>
                  <a:close/>
                </a:path>
              </a:pathLst>
            </a:custGeom>
            <a:gradFill rotWithShape="true">
              <a:gsLst>
                <a:gs pos="0">
                  <a:srgbClr val="003A89">
                    <a:alpha val="100000"/>
                  </a:srgbClr>
                </a:gs>
                <a:gs pos="100000">
                  <a:srgbClr val="C700FF">
                    <a:alpha val="100000"/>
                  </a:srgbClr>
                </a:gs>
              </a:gsLst>
              <a:lin ang="2700000"/>
            </a:gradFill>
          </p:spPr>
        </p:sp>
        <p:sp>
          <p:nvSpPr>
            <p:cNvPr name="TextBox 27" id="27"/>
            <p:cNvSpPr txBox="true"/>
            <p:nvPr/>
          </p:nvSpPr>
          <p:spPr>
            <a:xfrm>
              <a:off x="0" y="-47625"/>
              <a:ext cx="406400" cy="474892"/>
            </a:xfrm>
            <a:prstGeom prst="rect">
              <a:avLst/>
            </a:prstGeom>
          </p:spPr>
          <p:txBody>
            <a:bodyPr anchor="ctr" rtlCol="false" tIns="50800" lIns="50800" bIns="50800" rIns="50800"/>
            <a:lstStyle/>
            <a:p>
              <a:pPr algn="ctr">
                <a:lnSpc>
                  <a:spcPts val="2239"/>
                </a:lnSpc>
              </a:pPr>
            </a:p>
          </p:txBody>
        </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19053D">
                <a:alpha val="100000"/>
              </a:srgbClr>
            </a:gs>
            <a:gs pos="100000">
              <a:srgbClr val="0C001E">
                <a:alpha val="100000"/>
              </a:srgbClr>
            </a:gs>
          </a:gsLst>
          <a:lin ang="2700000"/>
        </a:gradFill>
      </p:bgPr>
    </p:bg>
    <p:spTree>
      <p:nvGrpSpPr>
        <p:cNvPr id="1" name=""/>
        <p:cNvGrpSpPr/>
        <p:nvPr/>
      </p:nvGrpSpPr>
      <p:grpSpPr>
        <a:xfrm>
          <a:off x="0" y="0"/>
          <a:ext cx="0" cy="0"/>
          <a:chOff x="0" y="0"/>
          <a:chExt cx="0" cy="0"/>
        </a:xfrm>
      </p:grpSpPr>
      <p:grpSp>
        <p:nvGrpSpPr>
          <p:cNvPr name="Group 2" id="2"/>
          <p:cNvGrpSpPr/>
          <p:nvPr/>
        </p:nvGrpSpPr>
        <p:grpSpPr>
          <a:xfrm rot="0">
            <a:off x="18119337" y="7969812"/>
            <a:ext cx="168663" cy="1288488"/>
            <a:chOff x="0" y="0"/>
            <a:chExt cx="229432" cy="1752723"/>
          </a:xfrm>
        </p:grpSpPr>
        <p:sp>
          <p:nvSpPr>
            <p:cNvPr name="Freeform 3" id="3"/>
            <p:cNvSpPr/>
            <p:nvPr/>
          </p:nvSpPr>
          <p:spPr>
            <a:xfrm flipH="false" flipV="false" rot="0">
              <a:off x="0" y="0"/>
              <a:ext cx="229432" cy="1752723"/>
            </a:xfrm>
            <a:custGeom>
              <a:avLst/>
              <a:gdLst/>
              <a:ahLst/>
              <a:cxnLst/>
              <a:rect r="r" b="b" t="t" l="l"/>
              <a:pathLst>
                <a:path h="1752723" w="229432">
                  <a:moveTo>
                    <a:pt x="0" y="0"/>
                  </a:moveTo>
                  <a:lnTo>
                    <a:pt x="229432" y="0"/>
                  </a:lnTo>
                  <a:lnTo>
                    <a:pt x="229432" y="1752723"/>
                  </a:lnTo>
                  <a:lnTo>
                    <a:pt x="0" y="1752723"/>
                  </a:lnTo>
                  <a:close/>
                </a:path>
              </a:pathLst>
            </a:custGeom>
            <a:gradFill rotWithShape="true">
              <a:gsLst>
                <a:gs pos="0">
                  <a:srgbClr val="003A89">
                    <a:alpha val="100000"/>
                  </a:srgbClr>
                </a:gs>
                <a:gs pos="100000">
                  <a:srgbClr val="C700FF">
                    <a:alpha val="100000"/>
                  </a:srgbClr>
                </a:gs>
              </a:gsLst>
              <a:lin ang="2700000"/>
            </a:gradFill>
          </p:spPr>
        </p:sp>
        <p:sp>
          <p:nvSpPr>
            <p:cNvPr name="TextBox 4" id="4"/>
            <p:cNvSpPr txBox="true"/>
            <p:nvPr/>
          </p:nvSpPr>
          <p:spPr>
            <a:xfrm>
              <a:off x="0" y="-38100"/>
              <a:ext cx="229432" cy="1790823"/>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6230600" y="0"/>
            <a:ext cx="1028700" cy="1028700"/>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gradFill rotWithShape="true">
              <a:gsLst>
                <a:gs pos="0">
                  <a:srgbClr val="003A89">
                    <a:alpha val="100000"/>
                  </a:srgbClr>
                </a:gs>
                <a:gs pos="100000">
                  <a:srgbClr val="C700FF">
                    <a:alpha val="100000"/>
                  </a:srgbClr>
                </a:gs>
              </a:gsLst>
              <a:lin ang="2700000"/>
            </a:gradFill>
          </p:spPr>
        </p:sp>
        <p:sp>
          <p:nvSpPr>
            <p:cNvPr name="TextBox 7" id="7"/>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1395202" y="7060732"/>
            <a:ext cx="5974530" cy="5974530"/>
          </a:xfrm>
          <a:custGeom>
            <a:avLst/>
            <a:gdLst/>
            <a:ahLst/>
            <a:cxnLst/>
            <a:rect r="r" b="b" t="t" l="l"/>
            <a:pathLst>
              <a:path h="5974530" w="5974530">
                <a:moveTo>
                  <a:pt x="0" y="0"/>
                </a:moveTo>
                <a:lnTo>
                  <a:pt x="5974530" y="0"/>
                </a:lnTo>
                <a:lnTo>
                  <a:pt x="5974530" y="5974530"/>
                </a:lnTo>
                <a:lnTo>
                  <a:pt x="0" y="5974530"/>
                </a:lnTo>
                <a:lnTo>
                  <a:pt x="0" y="0"/>
                </a:lnTo>
                <a:close/>
              </a:path>
            </a:pathLst>
          </a:custGeom>
          <a:blipFill>
            <a:blip r:embed="rId2">
              <a:alphaModFix amt="43999"/>
            </a:blip>
            <a:stretch>
              <a:fillRect l="0" t="0" r="0" b="0"/>
            </a:stretch>
          </a:blipFill>
        </p:spPr>
      </p:sp>
      <p:sp>
        <p:nvSpPr>
          <p:cNvPr name="Freeform 9" id="9"/>
          <p:cNvSpPr/>
          <p:nvPr/>
        </p:nvSpPr>
        <p:spPr>
          <a:xfrm flipH="false" flipV="false" rot="0">
            <a:off x="15879283" y="766647"/>
            <a:ext cx="4817434" cy="4817434"/>
          </a:xfrm>
          <a:custGeom>
            <a:avLst/>
            <a:gdLst/>
            <a:ahLst/>
            <a:cxnLst/>
            <a:rect r="r" b="b" t="t" l="l"/>
            <a:pathLst>
              <a:path h="4817434" w="4817434">
                <a:moveTo>
                  <a:pt x="0" y="0"/>
                </a:moveTo>
                <a:lnTo>
                  <a:pt x="4817434" y="0"/>
                </a:lnTo>
                <a:lnTo>
                  <a:pt x="4817434" y="4817434"/>
                </a:lnTo>
                <a:lnTo>
                  <a:pt x="0" y="4817434"/>
                </a:lnTo>
                <a:lnTo>
                  <a:pt x="0" y="0"/>
                </a:lnTo>
                <a:close/>
              </a:path>
            </a:pathLst>
          </a:custGeom>
          <a:blipFill>
            <a:blip r:embed="rId2">
              <a:alphaModFix amt="43999"/>
            </a:blip>
            <a:stretch>
              <a:fillRect l="0" t="0" r="0" b="0"/>
            </a:stretch>
          </a:blipFill>
        </p:spPr>
      </p:sp>
      <p:sp>
        <p:nvSpPr>
          <p:cNvPr name="Freeform 10" id="10"/>
          <p:cNvSpPr/>
          <p:nvPr/>
        </p:nvSpPr>
        <p:spPr>
          <a:xfrm flipH="false" flipV="false" rot="0">
            <a:off x="3700611" y="-1967240"/>
            <a:ext cx="3504866" cy="3504866"/>
          </a:xfrm>
          <a:custGeom>
            <a:avLst/>
            <a:gdLst/>
            <a:ahLst/>
            <a:cxnLst/>
            <a:rect r="r" b="b" t="t" l="l"/>
            <a:pathLst>
              <a:path h="3504866" w="3504866">
                <a:moveTo>
                  <a:pt x="0" y="0"/>
                </a:moveTo>
                <a:lnTo>
                  <a:pt x="3504866" y="0"/>
                </a:lnTo>
                <a:lnTo>
                  <a:pt x="3504866" y="3504867"/>
                </a:lnTo>
                <a:lnTo>
                  <a:pt x="0" y="3504867"/>
                </a:lnTo>
                <a:lnTo>
                  <a:pt x="0" y="0"/>
                </a:lnTo>
                <a:close/>
              </a:path>
            </a:pathLst>
          </a:custGeom>
          <a:blipFill>
            <a:blip r:embed="rId2">
              <a:alphaModFix amt="43999"/>
            </a:blip>
            <a:stretch>
              <a:fillRect l="0" t="0" r="0" b="0"/>
            </a:stretch>
          </a:blipFill>
        </p:spPr>
      </p:sp>
      <p:grpSp>
        <p:nvGrpSpPr>
          <p:cNvPr name="Group 11" id="11"/>
          <p:cNvGrpSpPr/>
          <p:nvPr/>
        </p:nvGrpSpPr>
        <p:grpSpPr>
          <a:xfrm rot="0">
            <a:off x="12493318" y="1741985"/>
            <a:ext cx="4706594" cy="8545015"/>
            <a:chOff x="0" y="0"/>
            <a:chExt cx="3497580" cy="6350000"/>
          </a:xfrm>
        </p:grpSpPr>
        <p:sp>
          <p:nvSpPr>
            <p:cNvPr name="Freeform 12" id="12"/>
            <p:cNvSpPr/>
            <p:nvPr/>
          </p:nvSpPr>
          <p:spPr>
            <a:xfrm flipH="false" flipV="false" rot="0">
              <a:off x="0" y="0"/>
              <a:ext cx="3497580" cy="6350000"/>
            </a:xfrm>
            <a:custGeom>
              <a:avLst/>
              <a:gdLst/>
              <a:ahLst/>
              <a:cxnLst/>
              <a:rect r="r" b="b" t="t" l="l"/>
              <a:pathLst>
                <a:path h="6350000" w="3497580">
                  <a:moveTo>
                    <a:pt x="3497580" y="6350000"/>
                  </a:moveTo>
                  <a:lnTo>
                    <a:pt x="744220" y="6350000"/>
                  </a:lnTo>
                  <a:lnTo>
                    <a:pt x="0" y="0"/>
                  </a:lnTo>
                  <a:lnTo>
                    <a:pt x="2753360" y="0"/>
                  </a:lnTo>
                  <a:lnTo>
                    <a:pt x="3497580" y="6350000"/>
                  </a:lnTo>
                  <a:close/>
                </a:path>
              </a:pathLst>
            </a:custGeom>
            <a:blipFill>
              <a:blip r:embed="rId3"/>
              <a:stretch>
                <a:fillRect l="-79438" t="-11186" r="-22914" b="-269"/>
              </a:stretch>
            </a:blipFill>
          </p:spPr>
        </p:sp>
      </p:grpSp>
      <p:grpSp>
        <p:nvGrpSpPr>
          <p:cNvPr name="Group 13" id="13"/>
          <p:cNvGrpSpPr/>
          <p:nvPr/>
        </p:nvGrpSpPr>
        <p:grpSpPr>
          <a:xfrm rot="0">
            <a:off x="9289067" y="1028700"/>
            <a:ext cx="3695804" cy="6709884"/>
            <a:chOff x="0" y="0"/>
            <a:chExt cx="3497580" cy="6350000"/>
          </a:xfrm>
        </p:grpSpPr>
        <p:sp>
          <p:nvSpPr>
            <p:cNvPr name="Freeform 14" id="14"/>
            <p:cNvSpPr/>
            <p:nvPr/>
          </p:nvSpPr>
          <p:spPr>
            <a:xfrm flipH="false" flipV="false" rot="0">
              <a:off x="0" y="0"/>
              <a:ext cx="3497580" cy="6350000"/>
            </a:xfrm>
            <a:custGeom>
              <a:avLst/>
              <a:gdLst/>
              <a:ahLst/>
              <a:cxnLst/>
              <a:rect r="r" b="b" t="t" l="l"/>
              <a:pathLst>
                <a:path h="6350000" w="3497580">
                  <a:moveTo>
                    <a:pt x="3497580" y="6350000"/>
                  </a:moveTo>
                  <a:lnTo>
                    <a:pt x="744220" y="6350000"/>
                  </a:lnTo>
                  <a:lnTo>
                    <a:pt x="0" y="0"/>
                  </a:lnTo>
                  <a:lnTo>
                    <a:pt x="2753360" y="0"/>
                  </a:lnTo>
                  <a:lnTo>
                    <a:pt x="3497580" y="6350000"/>
                  </a:lnTo>
                  <a:close/>
                </a:path>
              </a:pathLst>
            </a:custGeom>
            <a:blipFill>
              <a:blip r:embed="rId3"/>
              <a:stretch>
                <a:fillRect l="-13043" t="-3089" r="-142362" b="-37588"/>
              </a:stretch>
            </a:blipFill>
          </p:spPr>
        </p:sp>
      </p:grpSp>
      <p:grpSp>
        <p:nvGrpSpPr>
          <p:cNvPr name="Group 15" id="15"/>
          <p:cNvGrpSpPr/>
          <p:nvPr/>
        </p:nvGrpSpPr>
        <p:grpSpPr>
          <a:xfrm rot="0">
            <a:off x="11601999" y="7960287"/>
            <a:ext cx="1782636" cy="3236449"/>
            <a:chOff x="0" y="0"/>
            <a:chExt cx="3497580" cy="6350000"/>
          </a:xfrm>
        </p:grpSpPr>
        <p:sp>
          <p:nvSpPr>
            <p:cNvPr name="Freeform 16" id="16"/>
            <p:cNvSpPr/>
            <p:nvPr/>
          </p:nvSpPr>
          <p:spPr>
            <a:xfrm flipH="false" flipV="false" rot="0">
              <a:off x="0" y="0"/>
              <a:ext cx="3497580" cy="6350000"/>
            </a:xfrm>
            <a:custGeom>
              <a:avLst/>
              <a:gdLst/>
              <a:ahLst/>
              <a:cxnLst/>
              <a:rect r="r" b="b" t="t" l="l"/>
              <a:pathLst>
                <a:path h="6350000" w="3497580">
                  <a:moveTo>
                    <a:pt x="3497580" y="6350000"/>
                  </a:moveTo>
                  <a:lnTo>
                    <a:pt x="744220" y="6350000"/>
                  </a:lnTo>
                  <a:lnTo>
                    <a:pt x="0" y="0"/>
                  </a:lnTo>
                  <a:lnTo>
                    <a:pt x="2753360" y="0"/>
                  </a:lnTo>
                  <a:lnTo>
                    <a:pt x="3497580" y="6350000"/>
                  </a:lnTo>
                  <a:close/>
                </a:path>
              </a:pathLst>
            </a:custGeom>
            <a:blipFill>
              <a:blip r:embed="rId3"/>
              <a:stretch>
                <a:fillRect l="-357907" t="-304955" r="-277305" b="0"/>
              </a:stretch>
            </a:blipFill>
          </p:spPr>
        </p:sp>
      </p:grpSp>
      <p:sp>
        <p:nvSpPr>
          <p:cNvPr name="TextBox 17" id="17"/>
          <p:cNvSpPr txBox="true"/>
          <p:nvPr/>
        </p:nvSpPr>
        <p:spPr>
          <a:xfrm rot="0">
            <a:off x="2215212" y="1979809"/>
            <a:ext cx="5714461" cy="1193800"/>
          </a:xfrm>
          <a:prstGeom prst="rect">
            <a:avLst/>
          </a:prstGeom>
        </p:spPr>
        <p:txBody>
          <a:bodyPr anchor="t" rtlCol="false" tIns="0" lIns="0" bIns="0" rIns="0">
            <a:spAutoFit/>
          </a:bodyPr>
          <a:lstStyle/>
          <a:p>
            <a:pPr algn="l">
              <a:lnSpc>
                <a:spcPts val="9799"/>
              </a:lnSpc>
              <a:spcBef>
                <a:spcPct val="0"/>
              </a:spcBef>
            </a:pPr>
            <a:r>
              <a:rPr lang="en-US" sz="6999">
                <a:solidFill>
                  <a:srgbClr val="C101FB"/>
                </a:solidFill>
                <a:latin typeface="Bebas Neue Cyrillic"/>
                <a:ea typeface="Bebas Neue Cyrillic"/>
                <a:cs typeface="Bebas Neue Cyrillic"/>
                <a:sym typeface="Bebas Neue Cyrillic"/>
              </a:rPr>
              <a:t>Il nostro progetto</a:t>
            </a:r>
          </a:p>
        </p:txBody>
      </p:sp>
      <p:grpSp>
        <p:nvGrpSpPr>
          <p:cNvPr name="Group 18" id="18"/>
          <p:cNvGrpSpPr/>
          <p:nvPr/>
        </p:nvGrpSpPr>
        <p:grpSpPr>
          <a:xfrm rot="0">
            <a:off x="1028700" y="3344802"/>
            <a:ext cx="338875" cy="338875"/>
            <a:chOff x="0" y="0"/>
            <a:chExt cx="406400" cy="406400"/>
          </a:xfrm>
        </p:grpSpPr>
        <p:sp>
          <p:nvSpPr>
            <p:cNvPr name="Freeform 19" id="19"/>
            <p:cNvSpPr/>
            <p:nvPr/>
          </p:nvSpPr>
          <p:spPr>
            <a:xfrm flipH="false" flipV="false" rot="0">
              <a:off x="0" y="0"/>
              <a:ext cx="406400" cy="406400"/>
            </a:xfrm>
            <a:custGeom>
              <a:avLst/>
              <a:gdLst/>
              <a:ahLst/>
              <a:cxnLst/>
              <a:rect r="r" b="b" t="t" l="l"/>
              <a:pathLst>
                <a:path h="406400" w="406400">
                  <a:moveTo>
                    <a:pt x="0" y="0"/>
                  </a:moveTo>
                  <a:lnTo>
                    <a:pt x="406400" y="0"/>
                  </a:lnTo>
                  <a:lnTo>
                    <a:pt x="406400" y="406400"/>
                  </a:lnTo>
                  <a:lnTo>
                    <a:pt x="0" y="406400"/>
                  </a:lnTo>
                  <a:close/>
                </a:path>
              </a:pathLst>
            </a:custGeom>
            <a:gradFill rotWithShape="true">
              <a:gsLst>
                <a:gs pos="0">
                  <a:srgbClr val="003A89">
                    <a:alpha val="100000"/>
                  </a:srgbClr>
                </a:gs>
                <a:gs pos="100000">
                  <a:srgbClr val="C700FF">
                    <a:alpha val="100000"/>
                  </a:srgbClr>
                </a:gs>
              </a:gsLst>
              <a:lin ang="2700000"/>
            </a:gradFill>
          </p:spPr>
        </p:sp>
        <p:sp>
          <p:nvSpPr>
            <p:cNvPr name="TextBox 20" id="20"/>
            <p:cNvSpPr txBox="true"/>
            <p:nvPr/>
          </p:nvSpPr>
          <p:spPr>
            <a:xfrm>
              <a:off x="0" y="-47625"/>
              <a:ext cx="406400" cy="454025"/>
            </a:xfrm>
            <a:prstGeom prst="rect">
              <a:avLst/>
            </a:prstGeom>
          </p:spPr>
          <p:txBody>
            <a:bodyPr anchor="ctr" rtlCol="false" tIns="50800" lIns="50800" bIns="50800" rIns="50800"/>
            <a:lstStyle/>
            <a:p>
              <a:pPr algn="ctr">
                <a:lnSpc>
                  <a:spcPts val="2239"/>
                </a:lnSpc>
              </a:pPr>
            </a:p>
          </p:txBody>
        </p:sp>
      </p:grpSp>
      <p:sp>
        <p:nvSpPr>
          <p:cNvPr name="TextBox 21" id="21"/>
          <p:cNvSpPr txBox="true"/>
          <p:nvPr/>
        </p:nvSpPr>
        <p:spPr>
          <a:xfrm rot="0">
            <a:off x="1674157" y="3297177"/>
            <a:ext cx="6796572" cy="6295925"/>
          </a:xfrm>
          <a:prstGeom prst="rect">
            <a:avLst/>
          </a:prstGeom>
        </p:spPr>
        <p:txBody>
          <a:bodyPr anchor="t" rtlCol="false" tIns="0" lIns="0" bIns="0" rIns="0">
            <a:spAutoFit/>
          </a:bodyPr>
          <a:lstStyle/>
          <a:p>
            <a:pPr algn="just">
              <a:lnSpc>
                <a:spcPts val="2840"/>
              </a:lnSpc>
            </a:pPr>
            <a:r>
              <a:rPr lang="en-US" sz="2028">
                <a:solidFill>
                  <a:srgbClr val="FFFFFF"/>
                </a:solidFill>
                <a:latin typeface="Open Sans"/>
                <a:ea typeface="Open Sans"/>
                <a:cs typeface="Open Sans"/>
                <a:sym typeface="Open Sans"/>
              </a:rPr>
              <a:t>Un museo dove tecnologia e intelligenza artificiale si integrano per offrire esperienze uniche, dinamiche e su misura per ogni visitatore. Gli agenti intelligenti, sia virtuali che fisici, comprendono le preferenze dei visitatori, adattando i percorsi tematici in tempo reale, come itinerari per appassionati d’arte o attività interattive per gruppi scolastici.</a:t>
            </a:r>
          </a:p>
          <a:p>
            <a:pPr algn="just">
              <a:lnSpc>
                <a:spcPts val="2840"/>
              </a:lnSpc>
            </a:pPr>
            <a:r>
              <a:rPr lang="en-US" sz="2028">
                <a:solidFill>
                  <a:srgbClr val="FFFFFF"/>
                </a:solidFill>
                <a:latin typeface="Open Sans"/>
                <a:ea typeface="Open Sans"/>
                <a:cs typeface="Open Sans"/>
                <a:sym typeface="Open Sans"/>
              </a:rPr>
              <a:t>Al centro del sistema c’è un Knowledge Graph dinamico, che raccoglie dati sui visitatori e sul patrimonio museale per ottimizzare le esperienze in modo fluido e intelligente. Tecnologie avanzate come realtà aumentata e dispositivi personalizzabili garantiscono accessibilità totale, abbattendo barriere fisiche e sensoriali.</a:t>
            </a:r>
          </a:p>
          <a:p>
            <a:pPr algn="just">
              <a:lnSpc>
                <a:spcPts val="2840"/>
              </a:lnSpc>
            </a:pPr>
            <a:r>
              <a:rPr lang="en-US" sz="2028">
                <a:solidFill>
                  <a:srgbClr val="FFFFFF"/>
                </a:solidFill>
                <a:latin typeface="Open Sans"/>
                <a:ea typeface="Open Sans"/>
                <a:cs typeface="Open Sans"/>
                <a:sym typeface="Open Sans"/>
              </a:rPr>
              <a:t>Questo approccio rende il museo un luogo inclusivo e innovativo, capace di offrire esperienze uniche a visitatori individuali, gruppi scolastici e persone con esigenze specifiche.</a:t>
            </a:r>
          </a:p>
          <a:p>
            <a:pPr algn="l">
              <a:lnSpc>
                <a:spcPts val="2420"/>
              </a:lnSpc>
              <a:spcBef>
                <a:spcPct val="0"/>
              </a:spcBef>
            </a:pP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19053D">
                <a:alpha val="100000"/>
              </a:srgbClr>
            </a:gs>
            <a:gs pos="100000">
              <a:srgbClr val="0C001E">
                <a:alpha val="100000"/>
              </a:srgbClr>
            </a:gs>
          </a:gsLst>
          <a:lin ang="2700000"/>
        </a:gradFill>
      </p:bgPr>
    </p:bg>
    <p:spTree>
      <p:nvGrpSpPr>
        <p:cNvPr id="1" name=""/>
        <p:cNvGrpSpPr/>
        <p:nvPr/>
      </p:nvGrpSpPr>
      <p:grpSpPr>
        <a:xfrm>
          <a:off x="0" y="0"/>
          <a:ext cx="0" cy="0"/>
          <a:chOff x="0" y="0"/>
          <a:chExt cx="0" cy="0"/>
        </a:xfrm>
      </p:grpSpPr>
      <p:grpSp>
        <p:nvGrpSpPr>
          <p:cNvPr name="Group 2" id="2"/>
          <p:cNvGrpSpPr/>
          <p:nvPr/>
        </p:nvGrpSpPr>
        <p:grpSpPr>
          <a:xfrm rot="0">
            <a:off x="18119337" y="7969812"/>
            <a:ext cx="168663" cy="1288488"/>
            <a:chOff x="0" y="0"/>
            <a:chExt cx="229432" cy="1752723"/>
          </a:xfrm>
        </p:grpSpPr>
        <p:sp>
          <p:nvSpPr>
            <p:cNvPr name="Freeform 3" id="3"/>
            <p:cNvSpPr/>
            <p:nvPr/>
          </p:nvSpPr>
          <p:spPr>
            <a:xfrm flipH="false" flipV="false" rot="0">
              <a:off x="0" y="0"/>
              <a:ext cx="229432" cy="1752723"/>
            </a:xfrm>
            <a:custGeom>
              <a:avLst/>
              <a:gdLst/>
              <a:ahLst/>
              <a:cxnLst/>
              <a:rect r="r" b="b" t="t" l="l"/>
              <a:pathLst>
                <a:path h="1752723" w="229432">
                  <a:moveTo>
                    <a:pt x="0" y="0"/>
                  </a:moveTo>
                  <a:lnTo>
                    <a:pt x="229432" y="0"/>
                  </a:lnTo>
                  <a:lnTo>
                    <a:pt x="229432" y="1752723"/>
                  </a:lnTo>
                  <a:lnTo>
                    <a:pt x="0" y="1752723"/>
                  </a:lnTo>
                  <a:close/>
                </a:path>
              </a:pathLst>
            </a:custGeom>
            <a:gradFill rotWithShape="true">
              <a:gsLst>
                <a:gs pos="0">
                  <a:srgbClr val="003A89">
                    <a:alpha val="100000"/>
                  </a:srgbClr>
                </a:gs>
                <a:gs pos="100000">
                  <a:srgbClr val="C700FF">
                    <a:alpha val="100000"/>
                  </a:srgbClr>
                </a:gs>
              </a:gsLst>
              <a:lin ang="2700000"/>
            </a:gradFill>
          </p:spPr>
        </p:sp>
        <p:sp>
          <p:nvSpPr>
            <p:cNvPr name="TextBox 4" id="4"/>
            <p:cNvSpPr txBox="true"/>
            <p:nvPr/>
          </p:nvSpPr>
          <p:spPr>
            <a:xfrm>
              <a:off x="0" y="-38100"/>
              <a:ext cx="229432" cy="1790823"/>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6230600" y="0"/>
            <a:ext cx="1028700" cy="1028700"/>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gradFill rotWithShape="true">
              <a:gsLst>
                <a:gs pos="0">
                  <a:srgbClr val="003A89">
                    <a:alpha val="100000"/>
                  </a:srgbClr>
                </a:gs>
                <a:gs pos="100000">
                  <a:srgbClr val="C700FF">
                    <a:alpha val="100000"/>
                  </a:srgbClr>
                </a:gs>
              </a:gsLst>
              <a:lin ang="2700000"/>
            </a:gradFill>
          </p:spPr>
        </p:sp>
        <p:sp>
          <p:nvSpPr>
            <p:cNvPr name="TextBox 7" id="7"/>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1395202" y="7228396"/>
            <a:ext cx="5806866" cy="5806866"/>
          </a:xfrm>
          <a:custGeom>
            <a:avLst/>
            <a:gdLst/>
            <a:ahLst/>
            <a:cxnLst/>
            <a:rect r="r" b="b" t="t" l="l"/>
            <a:pathLst>
              <a:path h="5806866" w="5806866">
                <a:moveTo>
                  <a:pt x="0" y="0"/>
                </a:moveTo>
                <a:lnTo>
                  <a:pt x="5806865" y="0"/>
                </a:lnTo>
                <a:lnTo>
                  <a:pt x="5806865" y="5806866"/>
                </a:lnTo>
                <a:lnTo>
                  <a:pt x="0" y="5806866"/>
                </a:lnTo>
                <a:lnTo>
                  <a:pt x="0" y="0"/>
                </a:lnTo>
                <a:close/>
              </a:path>
            </a:pathLst>
          </a:custGeom>
          <a:blipFill>
            <a:blip r:embed="rId2">
              <a:alphaModFix amt="43999"/>
            </a:blip>
            <a:stretch>
              <a:fillRect l="0" t="0" r="0" b="0"/>
            </a:stretch>
          </a:blipFill>
        </p:spPr>
      </p:sp>
      <p:sp>
        <p:nvSpPr>
          <p:cNvPr name="Freeform 9" id="9"/>
          <p:cNvSpPr/>
          <p:nvPr/>
        </p:nvSpPr>
        <p:spPr>
          <a:xfrm flipH="false" flipV="false" rot="0">
            <a:off x="15879283" y="766647"/>
            <a:ext cx="4817434" cy="4817434"/>
          </a:xfrm>
          <a:custGeom>
            <a:avLst/>
            <a:gdLst/>
            <a:ahLst/>
            <a:cxnLst/>
            <a:rect r="r" b="b" t="t" l="l"/>
            <a:pathLst>
              <a:path h="4817434" w="4817434">
                <a:moveTo>
                  <a:pt x="0" y="0"/>
                </a:moveTo>
                <a:lnTo>
                  <a:pt x="4817434" y="0"/>
                </a:lnTo>
                <a:lnTo>
                  <a:pt x="4817434" y="4817434"/>
                </a:lnTo>
                <a:lnTo>
                  <a:pt x="0" y="4817434"/>
                </a:lnTo>
                <a:lnTo>
                  <a:pt x="0" y="0"/>
                </a:lnTo>
                <a:close/>
              </a:path>
            </a:pathLst>
          </a:custGeom>
          <a:blipFill>
            <a:blip r:embed="rId2">
              <a:alphaModFix amt="43999"/>
            </a:blip>
            <a:stretch>
              <a:fillRect l="0" t="0" r="0" b="0"/>
            </a:stretch>
          </a:blipFill>
        </p:spPr>
      </p:sp>
      <p:sp>
        <p:nvSpPr>
          <p:cNvPr name="Freeform 10" id="10"/>
          <p:cNvSpPr/>
          <p:nvPr/>
        </p:nvSpPr>
        <p:spPr>
          <a:xfrm flipH="false" flipV="false" rot="0">
            <a:off x="3700611" y="-1967240"/>
            <a:ext cx="3504866" cy="3504866"/>
          </a:xfrm>
          <a:custGeom>
            <a:avLst/>
            <a:gdLst/>
            <a:ahLst/>
            <a:cxnLst/>
            <a:rect r="r" b="b" t="t" l="l"/>
            <a:pathLst>
              <a:path h="3504866" w="3504866">
                <a:moveTo>
                  <a:pt x="0" y="0"/>
                </a:moveTo>
                <a:lnTo>
                  <a:pt x="3504866" y="0"/>
                </a:lnTo>
                <a:lnTo>
                  <a:pt x="3504866" y="3504867"/>
                </a:lnTo>
                <a:lnTo>
                  <a:pt x="0" y="3504867"/>
                </a:lnTo>
                <a:lnTo>
                  <a:pt x="0" y="0"/>
                </a:lnTo>
                <a:close/>
              </a:path>
            </a:pathLst>
          </a:custGeom>
          <a:blipFill>
            <a:blip r:embed="rId2">
              <a:alphaModFix amt="43999"/>
            </a:blip>
            <a:stretch>
              <a:fillRect l="0" t="0" r="0" b="0"/>
            </a:stretch>
          </a:blipFill>
        </p:spPr>
      </p:sp>
      <p:grpSp>
        <p:nvGrpSpPr>
          <p:cNvPr name="Group 11" id="11"/>
          <p:cNvGrpSpPr/>
          <p:nvPr/>
        </p:nvGrpSpPr>
        <p:grpSpPr>
          <a:xfrm rot="0">
            <a:off x="1257858" y="3074938"/>
            <a:ext cx="10458645" cy="6701819"/>
            <a:chOff x="0" y="0"/>
            <a:chExt cx="1921796" cy="1231472"/>
          </a:xfrm>
        </p:grpSpPr>
        <p:sp>
          <p:nvSpPr>
            <p:cNvPr name="Freeform 12" id="12"/>
            <p:cNvSpPr/>
            <p:nvPr/>
          </p:nvSpPr>
          <p:spPr>
            <a:xfrm flipH="false" flipV="false" rot="0">
              <a:off x="0" y="0"/>
              <a:ext cx="1921796" cy="1231472"/>
            </a:xfrm>
            <a:custGeom>
              <a:avLst/>
              <a:gdLst/>
              <a:ahLst/>
              <a:cxnLst/>
              <a:rect r="r" b="b" t="t" l="l"/>
              <a:pathLst>
                <a:path h="1231472" w="1921796">
                  <a:moveTo>
                    <a:pt x="0" y="0"/>
                  </a:moveTo>
                  <a:lnTo>
                    <a:pt x="1921796" y="0"/>
                  </a:lnTo>
                  <a:lnTo>
                    <a:pt x="1921796" y="1231472"/>
                  </a:lnTo>
                  <a:lnTo>
                    <a:pt x="0" y="1231472"/>
                  </a:lnTo>
                  <a:close/>
                </a:path>
              </a:pathLst>
            </a:custGeom>
            <a:gradFill rotWithShape="true">
              <a:gsLst>
                <a:gs pos="0">
                  <a:srgbClr val="003A89">
                    <a:alpha val="100000"/>
                  </a:srgbClr>
                </a:gs>
                <a:gs pos="100000">
                  <a:srgbClr val="C700FF">
                    <a:alpha val="100000"/>
                  </a:srgbClr>
                </a:gs>
              </a:gsLst>
              <a:lin ang="2700000"/>
            </a:gradFill>
          </p:spPr>
        </p:sp>
        <p:sp>
          <p:nvSpPr>
            <p:cNvPr name="TextBox 13" id="13"/>
            <p:cNvSpPr txBox="true"/>
            <p:nvPr/>
          </p:nvSpPr>
          <p:spPr>
            <a:xfrm>
              <a:off x="0" y="-38100"/>
              <a:ext cx="1921796" cy="1269572"/>
            </a:xfrm>
            <a:prstGeom prst="rect">
              <a:avLst/>
            </a:prstGeom>
          </p:spPr>
          <p:txBody>
            <a:bodyPr anchor="ctr" rtlCol="false" tIns="50800" lIns="50800" bIns="50800" rIns="50800"/>
            <a:lstStyle/>
            <a:p>
              <a:pPr algn="ctr">
                <a:lnSpc>
                  <a:spcPts val="2659"/>
                </a:lnSpc>
              </a:pPr>
            </a:p>
          </p:txBody>
        </p:sp>
      </p:grpSp>
      <p:sp>
        <p:nvSpPr>
          <p:cNvPr name="Freeform 14" id="14"/>
          <p:cNvSpPr/>
          <p:nvPr/>
        </p:nvSpPr>
        <p:spPr>
          <a:xfrm flipH="false" flipV="false" rot="0">
            <a:off x="1578177" y="3143707"/>
            <a:ext cx="9818006" cy="6564282"/>
          </a:xfrm>
          <a:custGeom>
            <a:avLst/>
            <a:gdLst/>
            <a:ahLst/>
            <a:cxnLst/>
            <a:rect r="r" b="b" t="t" l="l"/>
            <a:pathLst>
              <a:path h="6564282" w="9818006">
                <a:moveTo>
                  <a:pt x="0" y="0"/>
                </a:moveTo>
                <a:lnTo>
                  <a:pt x="9818006" y="0"/>
                </a:lnTo>
                <a:lnTo>
                  <a:pt x="9818006" y="6564281"/>
                </a:lnTo>
                <a:lnTo>
                  <a:pt x="0" y="6564281"/>
                </a:lnTo>
                <a:lnTo>
                  <a:pt x="0" y="0"/>
                </a:lnTo>
                <a:close/>
              </a:path>
            </a:pathLst>
          </a:custGeom>
          <a:blipFill>
            <a:blip r:embed="rId3"/>
            <a:stretch>
              <a:fillRect l="0" t="0" r="0" b="0"/>
            </a:stretch>
          </a:blipFill>
        </p:spPr>
      </p:sp>
      <p:sp>
        <p:nvSpPr>
          <p:cNvPr name="TextBox 15" id="15"/>
          <p:cNvSpPr txBox="true"/>
          <p:nvPr/>
        </p:nvSpPr>
        <p:spPr>
          <a:xfrm rot="0">
            <a:off x="4827960" y="633297"/>
            <a:ext cx="8632079" cy="1193800"/>
          </a:xfrm>
          <a:prstGeom prst="rect">
            <a:avLst/>
          </a:prstGeom>
        </p:spPr>
        <p:txBody>
          <a:bodyPr anchor="t" rtlCol="false" tIns="0" lIns="0" bIns="0" rIns="0">
            <a:spAutoFit/>
          </a:bodyPr>
          <a:lstStyle/>
          <a:p>
            <a:pPr algn="ctr">
              <a:lnSpc>
                <a:spcPts val="9799"/>
              </a:lnSpc>
              <a:spcBef>
                <a:spcPct val="0"/>
              </a:spcBef>
            </a:pPr>
            <a:r>
              <a:rPr lang="en-US" sz="6999">
                <a:solidFill>
                  <a:srgbClr val="C101FB"/>
                </a:solidFill>
                <a:latin typeface="Bebas Neue Cyrillic"/>
                <a:ea typeface="Bebas Neue Cyrillic"/>
                <a:cs typeface="Bebas Neue Cyrillic"/>
                <a:sym typeface="Bebas Neue Cyrillic"/>
              </a:rPr>
              <a:t>Elaborazione delle risposte</a:t>
            </a:r>
          </a:p>
        </p:txBody>
      </p:sp>
      <p:sp>
        <p:nvSpPr>
          <p:cNvPr name="TextBox 16" id="16"/>
          <p:cNvSpPr txBox="true"/>
          <p:nvPr/>
        </p:nvSpPr>
        <p:spPr>
          <a:xfrm rot="0">
            <a:off x="2027660" y="1987183"/>
            <a:ext cx="14232681" cy="611505"/>
          </a:xfrm>
          <a:prstGeom prst="rect">
            <a:avLst/>
          </a:prstGeom>
        </p:spPr>
        <p:txBody>
          <a:bodyPr anchor="t" rtlCol="false" tIns="0" lIns="0" bIns="0" rIns="0">
            <a:spAutoFit/>
          </a:bodyPr>
          <a:lstStyle/>
          <a:p>
            <a:pPr algn="just">
              <a:lnSpc>
                <a:spcPts val="2520"/>
              </a:lnSpc>
              <a:spcBef>
                <a:spcPct val="0"/>
              </a:spcBef>
            </a:pPr>
            <a:r>
              <a:rPr lang="en-US" sz="1800">
                <a:solidFill>
                  <a:srgbClr val="FFFFFF"/>
                </a:solidFill>
                <a:latin typeface="Open Sans"/>
                <a:ea typeface="Open Sans"/>
                <a:cs typeface="Open Sans"/>
                <a:sym typeface="Open Sans"/>
              </a:rPr>
              <a:t>Il meccanismo di elaborazione delle risposte da parte della guida del museo, così come il processo di interrogazione dell’ontologia relativo alle opere e alle stanze, è stato sviluppato secondo il seguente approccio:</a:t>
            </a:r>
          </a:p>
        </p:txBody>
      </p:sp>
      <p:sp>
        <p:nvSpPr>
          <p:cNvPr name="TextBox 17" id="17"/>
          <p:cNvSpPr txBox="true"/>
          <p:nvPr/>
        </p:nvSpPr>
        <p:spPr>
          <a:xfrm rot="0">
            <a:off x="12828702" y="3046363"/>
            <a:ext cx="3431639" cy="3440430"/>
          </a:xfrm>
          <a:prstGeom prst="rect">
            <a:avLst/>
          </a:prstGeom>
        </p:spPr>
        <p:txBody>
          <a:bodyPr anchor="t" rtlCol="false" tIns="0" lIns="0" bIns="0" rIns="0">
            <a:spAutoFit/>
          </a:bodyPr>
          <a:lstStyle/>
          <a:p>
            <a:pPr algn="just">
              <a:lnSpc>
                <a:spcPts val="2520"/>
              </a:lnSpc>
              <a:spcBef>
                <a:spcPct val="0"/>
              </a:spcBef>
            </a:pPr>
            <a:r>
              <a:rPr lang="en-US" sz="1800">
                <a:solidFill>
                  <a:srgbClr val="FFFFFF"/>
                </a:solidFill>
                <a:latin typeface="Open Sans"/>
                <a:ea typeface="Open Sans"/>
                <a:cs typeface="Open Sans"/>
                <a:sym typeface="Open Sans"/>
              </a:rPr>
              <a:t>Il visitatore, sia esso un Agente o un Utente, può inviare un messaggio alla guida tramite testo. La guida, a sua volta, inoltra la richiesta a un backend tramite una chiamata HTTP.</a:t>
            </a:r>
          </a:p>
          <a:p>
            <a:pPr algn="just">
              <a:lnSpc>
                <a:spcPts val="2520"/>
              </a:lnSpc>
              <a:spcBef>
                <a:spcPct val="0"/>
              </a:spcBef>
            </a:pPr>
            <a:r>
              <a:rPr lang="en-US" sz="1800">
                <a:solidFill>
                  <a:srgbClr val="FFFFFF"/>
                </a:solidFill>
                <a:latin typeface="Open Sans"/>
                <a:ea typeface="Open Sans"/>
                <a:cs typeface="Open Sans"/>
                <a:sym typeface="Open Sans"/>
              </a:rPr>
              <a:t>Questo backend elabora il messaggio in linguaggio naturale e restituisce una risposta, anch’essa in linguaggio naturale.</a:t>
            </a:r>
          </a:p>
        </p:txBody>
      </p:sp>
      <p:grpSp>
        <p:nvGrpSpPr>
          <p:cNvPr name="Group 18" id="18"/>
          <p:cNvGrpSpPr/>
          <p:nvPr/>
        </p:nvGrpSpPr>
        <p:grpSpPr>
          <a:xfrm rot="0">
            <a:off x="12225550" y="3074938"/>
            <a:ext cx="338875" cy="338875"/>
            <a:chOff x="0" y="0"/>
            <a:chExt cx="406400" cy="406400"/>
          </a:xfrm>
        </p:grpSpPr>
        <p:sp>
          <p:nvSpPr>
            <p:cNvPr name="Freeform 19" id="19"/>
            <p:cNvSpPr/>
            <p:nvPr/>
          </p:nvSpPr>
          <p:spPr>
            <a:xfrm flipH="false" flipV="false" rot="0">
              <a:off x="0" y="0"/>
              <a:ext cx="406400" cy="406400"/>
            </a:xfrm>
            <a:custGeom>
              <a:avLst/>
              <a:gdLst/>
              <a:ahLst/>
              <a:cxnLst/>
              <a:rect r="r" b="b" t="t" l="l"/>
              <a:pathLst>
                <a:path h="406400" w="406400">
                  <a:moveTo>
                    <a:pt x="0" y="0"/>
                  </a:moveTo>
                  <a:lnTo>
                    <a:pt x="406400" y="0"/>
                  </a:lnTo>
                  <a:lnTo>
                    <a:pt x="406400" y="406400"/>
                  </a:lnTo>
                  <a:lnTo>
                    <a:pt x="0" y="406400"/>
                  </a:lnTo>
                  <a:close/>
                </a:path>
              </a:pathLst>
            </a:custGeom>
            <a:gradFill rotWithShape="true">
              <a:gsLst>
                <a:gs pos="0">
                  <a:srgbClr val="003A89">
                    <a:alpha val="100000"/>
                  </a:srgbClr>
                </a:gs>
                <a:gs pos="100000">
                  <a:srgbClr val="C700FF">
                    <a:alpha val="100000"/>
                  </a:srgbClr>
                </a:gs>
              </a:gsLst>
              <a:lin ang="2700000"/>
            </a:gradFill>
          </p:spPr>
        </p:sp>
        <p:sp>
          <p:nvSpPr>
            <p:cNvPr name="TextBox 20" id="20"/>
            <p:cNvSpPr txBox="true"/>
            <p:nvPr/>
          </p:nvSpPr>
          <p:spPr>
            <a:xfrm>
              <a:off x="0" y="-47625"/>
              <a:ext cx="406400" cy="454025"/>
            </a:xfrm>
            <a:prstGeom prst="rect">
              <a:avLst/>
            </a:prstGeom>
          </p:spPr>
          <p:txBody>
            <a:bodyPr anchor="ctr" rtlCol="false" tIns="50800" lIns="50800" bIns="50800" rIns="50800"/>
            <a:lstStyle/>
            <a:p>
              <a:pPr algn="ctr">
                <a:lnSpc>
                  <a:spcPts val="2239"/>
                </a:lnSpc>
              </a:pPr>
            </a:p>
          </p:txBody>
        </p:sp>
      </p:gr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19053D">
                <a:alpha val="100000"/>
              </a:srgbClr>
            </a:gs>
            <a:gs pos="100000">
              <a:srgbClr val="0C001E">
                <a:alpha val="100000"/>
              </a:srgbClr>
            </a:gs>
          </a:gsLst>
          <a:lin ang="2700000"/>
        </a:gradFill>
      </p:bgPr>
    </p:bg>
    <p:spTree>
      <p:nvGrpSpPr>
        <p:cNvPr id="1" name=""/>
        <p:cNvGrpSpPr/>
        <p:nvPr/>
      </p:nvGrpSpPr>
      <p:grpSpPr>
        <a:xfrm>
          <a:off x="0" y="0"/>
          <a:ext cx="0" cy="0"/>
          <a:chOff x="0" y="0"/>
          <a:chExt cx="0" cy="0"/>
        </a:xfrm>
      </p:grpSpPr>
      <p:grpSp>
        <p:nvGrpSpPr>
          <p:cNvPr name="Group 2" id="2"/>
          <p:cNvGrpSpPr/>
          <p:nvPr/>
        </p:nvGrpSpPr>
        <p:grpSpPr>
          <a:xfrm rot="0">
            <a:off x="18119337" y="7969812"/>
            <a:ext cx="168663" cy="1288488"/>
            <a:chOff x="0" y="0"/>
            <a:chExt cx="229432" cy="1752723"/>
          </a:xfrm>
        </p:grpSpPr>
        <p:sp>
          <p:nvSpPr>
            <p:cNvPr name="Freeform 3" id="3"/>
            <p:cNvSpPr/>
            <p:nvPr/>
          </p:nvSpPr>
          <p:spPr>
            <a:xfrm flipH="false" flipV="false" rot="0">
              <a:off x="0" y="0"/>
              <a:ext cx="229432" cy="1752723"/>
            </a:xfrm>
            <a:custGeom>
              <a:avLst/>
              <a:gdLst/>
              <a:ahLst/>
              <a:cxnLst/>
              <a:rect r="r" b="b" t="t" l="l"/>
              <a:pathLst>
                <a:path h="1752723" w="229432">
                  <a:moveTo>
                    <a:pt x="0" y="0"/>
                  </a:moveTo>
                  <a:lnTo>
                    <a:pt x="229432" y="0"/>
                  </a:lnTo>
                  <a:lnTo>
                    <a:pt x="229432" y="1752723"/>
                  </a:lnTo>
                  <a:lnTo>
                    <a:pt x="0" y="1752723"/>
                  </a:lnTo>
                  <a:close/>
                </a:path>
              </a:pathLst>
            </a:custGeom>
            <a:gradFill rotWithShape="true">
              <a:gsLst>
                <a:gs pos="0">
                  <a:srgbClr val="003A89">
                    <a:alpha val="100000"/>
                  </a:srgbClr>
                </a:gs>
                <a:gs pos="100000">
                  <a:srgbClr val="C700FF">
                    <a:alpha val="100000"/>
                  </a:srgbClr>
                </a:gs>
              </a:gsLst>
              <a:lin ang="2700000"/>
            </a:gradFill>
          </p:spPr>
        </p:sp>
        <p:sp>
          <p:nvSpPr>
            <p:cNvPr name="TextBox 4" id="4"/>
            <p:cNvSpPr txBox="true"/>
            <p:nvPr/>
          </p:nvSpPr>
          <p:spPr>
            <a:xfrm>
              <a:off x="0" y="-38100"/>
              <a:ext cx="229432" cy="1790823"/>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6230600" y="0"/>
            <a:ext cx="1028700" cy="1028700"/>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gradFill rotWithShape="true">
              <a:gsLst>
                <a:gs pos="0">
                  <a:srgbClr val="003A89">
                    <a:alpha val="100000"/>
                  </a:srgbClr>
                </a:gs>
                <a:gs pos="100000">
                  <a:srgbClr val="C700FF">
                    <a:alpha val="100000"/>
                  </a:srgbClr>
                </a:gs>
              </a:gsLst>
              <a:lin ang="2700000"/>
            </a:gradFill>
          </p:spPr>
        </p:sp>
        <p:sp>
          <p:nvSpPr>
            <p:cNvPr name="TextBox 7" id="7"/>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1395202" y="7060732"/>
            <a:ext cx="5974530" cy="5974530"/>
          </a:xfrm>
          <a:custGeom>
            <a:avLst/>
            <a:gdLst/>
            <a:ahLst/>
            <a:cxnLst/>
            <a:rect r="r" b="b" t="t" l="l"/>
            <a:pathLst>
              <a:path h="5974530" w="5974530">
                <a:moveTo>
                  <a:pt x="0" y="0"/>
                </a:moveTo>
                <a:lnTo>
                  <a:pt x="5974530" y="0"/>
                </a:lnTo>
                <a:lnTo>
                  <a:pt x="5974530" y="5974530"/>
                </a:lnTo>
                <a:lnTo>
                  <a:pt x="0" y="5974530"/>
                </a:lnTo>
                <a:lnTo>
                  <a:pt x="0" y="0"/>
                </a:lnTo>
                <a:close/>
              </a:path>
            </a:pathLst>
          </a:custGeom>
          <a:blipFill>
            <a:blip r:embed="rId2">
              <a:alphaModFix amt="43999"/>
            </a:blip>
            <a:stretch>
              <a:fillRect l="0" t="0" r="0" b="0"/>
            </a:stretch>
          </a:blipFill>
        </p:spPr>
      </p:sp>
      <p:sp>
        <p:nvSpPr>
          <p:cNvPr name="Freeform 9" id="9"/>
          <p:cNvSpPr/>
          <p:nvPr/>
        </p:nvSpPr>
        <p:spPr>
          <a:xfrm flipH="false" flipV="false" rot="0">
            <a:off x="15879283" y="766647"/>
            <a:ext cx="4817434" cy="4817434"/>
          </a:xfrm>
          <a:custGeom>
            <a:avLst/>
            <a:gdLst/>
            <a:ahLst/>
            <a:cxnLst/>
            <a:rect r="r" b="b" t="t" l="l"/>
            <a:pathLst>
              <a:path h="4817434" w="4817434">
                <a:moveTo>
                  <a:pt x="0" y="0"/>
                </a:moveTo>
                <a:lnTo>
                  <a:pt x="4817434" y="0"/>
                </a:lnTo>
                <a:lnTo>
                  <a:pt x="4817434" y="4817434"/>
                </a:lnTo>
                <a:lnTo>
                  <a:pt x="0" y="4817434"/>
                </a:lnTo>
                <a:lnTo>
                  <a:pt x="0" y="0"/>
                </a:lnTo>
                <a:close/>
              </a:path>
            </a:pathLst>
          </a:custGeom>
          <a:blipFill>
            <a:blip r:embed="rId2">
              <a:alphaModFix amt="43999"/>
            </a:blip>
            <a:stretch>
              <a:fillRect l="0" t="0" r="0" b="0"/>
            </a:stretch>
          </a:blipFill>
        </p:spPr>
      </p:sp>
      <p:sp>
        <p:nvSpPr>
          <p:cNvPr name="Freeform 10" id="10"/>
          <p:cNvSpPr/>
          <p:nvPr/>
        </p:nvSpPr>
        <p:spPr>
          <a:xfrm flipH="false" flipV="false" rot="0">
            <a:off x="3700611" y="-1967240"/>
            <a:ext cx="3504866" cy="3504866"/>
          </a:xfrm>
          <a:custGeom>
            <a:avLst/>
            <a:gdLst/>
            <a:ahLst/>
            <a:cxnLst/>
            <a:rect r="r" b="b" t="t" l="l"/>
            <a:pathLst>
              <a:path h="3504866" w="3504866">
                <a:moveTo>
                  <a:pt x="0" y="0"/>
                </a:moveTo>
                <a:lnTo>
                  <a:pt x="3504866" y="0"/>
                </a:lnTo>
                <a:lnTo>
                  <a:pt x="3504866" y="3504867"/>
                </a:lnTo>
                <a:lnTo>
                  <a:pt x="0" y="3504867"/>
                </a:lnTo>
                <a:lnTo>
                  <a:pt x="0" y="0"/>
                </a:lnTo>
                <a:close/>
              </a:path>
            </a:pathLst>
          </a:custGeom>
          <a:blipFill>
            <a:blip r:embed="rId2">
              <a:alphaModFix amt="43999"/>
            </a:blip>
            <a:stretch>
              <a:fillRect l="0" t="0" r="0" b="0"/>
            </a:stretch>
          </a:blipFill>
        </p:spPr>
      </p:sp>
      <p:grpSp>
        <p:nvGrpSpPr>
          <p:cNvPr name="Group 11" id="11"/>
          <p:cNvGrpSpPr/>
          <p:nvPr/>
        </p:nvGrpSpPr>
        <p:grpSpPr>
          <a:xfrm rot="0">
            <a:off x="12549423" y="1149340"/>
            <a:ext cx="2727853" cy="8458458"/>
            <a:chOff x="0" y="0"/>
            <a:chExt cx="669864" cy="2077099"/>
          </a:xfrm>
        </p:grpSpPr>
        <p:sp>
          <p:nvSpPr>
            <p:cNvPr name="Freeform 12" id="12"/>
            <p:cNvSpPr/>
            <p:nvPr/>
          </p:nvSpPr>
          <p:spPr>
            <a:xfrm flipH="false" flipV="false" rot="0">
              <a:off x="0" y="0"/>
              <a:ext cx="669864" cy="2077099"/>
            </a:xfrm>
            <a:custGeom>
              <a:avLst/>
              <a:gdLst/>
              <a:ahLst/>
              <a:cxnLst/>
              <a:rect r="r" b="b" t="t" l="l"/>
              <a:pathLst>
                <a:path h="2077099" w="669864">
                  <a:moveTo>
                    <a:pt x="0" y="0"/>
                  </a:moveTo>
                  <a:lnTo>
                    <a:pt x="669864" y="0"/>
                  </a:lnTo>
                  <a:lnTo>
                    <a:pt x="669864" y="2077099"/>
                  </a:lnTo>
                  <a:lnTo>
                    <a:pt x="0" y="2077099"/>
                  </a:lnTo>
                  <a:close/>
                </a:path>
              </a:pathLst>
            </a:custGeom>
            <a:gradFill rotWithShape="true">
              <a:gsLst>
                <a:gs pos="0">
                  <a:srgbClr val="003A89">
                    <a:alpha val="100000"/>
                  </a:srgbClr>
                </a:gs>
                <a:gs pos="100000">
                  <a:srgbClr val="C700FF">
                    <a:alpha val="100000"/>
                  </a:srgbClr>
                </a:gs>
              </a:gsLst>
              <a:lin ang="2700000"/>
            </a:gradFill>
          </p:spPr>
        </p:sp>
        <p:sp>
          <p:nvSpPr>
            <p:cNvPr name="TextBox 13" id="13"/>
            <p:cNvSpPr txBox="true"/>
            <p:nvPr/>
          </p:nvSpPr>
          <p:spPr>
            <a:xfrm>
              <a:off x="0" y="-38100"/>
              <a:ext cx="669864" cy="2115199"/>
            </a:xfrm>
            <a:prstGeom prst="rect">
              <a:avLst/>
            </a:prstGeom>
          </p:spPr>
          <p:txBody>
            <a:bodyPr anchor="ctr" rtlCol="false" tIns="50800" lIns="50800" bIns="50800" rIns="50800"/>
            <a:lstStyle/>
            <a:p>
              <a:pPr algn="ctr">
                <a:lnSpc>
                  <a:spcPts val="2659"/>
                </a:lnSpc>
              </a:pPr>
            </a:p>
          </p:txBody>
        </p:sp>
      </p:grpSp>
      <p:sp>
        <p:nvSpPr>
          <p:cNvPr name="Freeform 14" id="14"/>
          <p:cNvSpPr/>
          <p:nvPr/>
        </p:nvSpPr>
        <p:spPr>
          <a:xfrm flipH="false" flipV="false" rot="0">
            <a:off x="12549423" y="1149340"/>
            <a:ext cx="2727853" cy="8458458"/>
          </a:xfrm>
          <a:custGeom>
            <a:avLst/>
            <a:gdLst/>
            <a:ahLst/>
            <a:cxnLst/>
            <a:rect r="r" b="b" t="t" l="l"/>
            <a:pathLst>
              <a:path h="8458458" w="2727853">
                <a:moveTo>
                  <a:pt x="0" y="0"/>
                </a:moveTo>
                <a:lnTo>
                  <a:pt x="2727853" y="0"/>
                </a:lnTo>
                <a:lnTo>
                  <a:pt x="2727853" y="8458457"/>
                </a:lnTo>
                <a:lnTo>
                  <a:pt x="0" y="8458457"/>
                </a:lnTo>
                <a:lnTo>
                  <a:pt x="0" y="0"/>
                </a:lnTo>
                <a:close/>
              </a:path>
            </a:pathLst>
          </a:custGeom>
          <a:blipFill>
            <a:blip r:embed="rId3"/>
            <a:stretch>
              <a:fillRect l="0" t="0" r="0" b="0"/>
            </a:stretch>
          </a:blipFill>
        </p:spPr>
      </p:sp>
      <p:sp>
        <p:nvSpPr>
          <p:cNvPr name="TextBox 15" id="15"/>
          <p:cNvSpPr txBox="true"/>
          <p:nvPr/>
        </p:nvSpPr>
        <p:spPr>
          <a:xfrm rot="0">
            <a:off x="1592063" y="1587963"/>
            <a:ext cx="8115300" cy="1193800"/>
          </a:xfrm>
          <a:prstGeom prst="rect">
            <a:avLst/>
          </a:prstGeom>
        </p:spPr>
        <p:txBody>
          <a:bodyPr anchor="t" rtlCol="false" tIns="0" lIns="0" bIns="0" rIns="0">
            <a:spAutoFit/>
          </a:bodyPr>
          <a:lstStyle/>
          <a:p>
            <a:pPr algn="l">
              <a:lnSpc>
                <a:spcPts val="9799"/>
              </a:lnSpc>
              <a:spcBef>
                <a:spcPct val="0"/>
              </a:spcBef>
            </a:pPr>
            <a:r>
              <a:rPr lang="en-US" sz="6999">
                <a:solidFill>
                  <a:srgbClr val="C101FB"/>
                </a:solidFill>
                <a:latin typeface="Bebas Neue Cyrillic"/>
                <a:ea typeface="Bebas Neue Cyrillic"/>
                <a:cs typeface="Bebas Neue Cyrillic"/>
                <a:sym typeface="Bebas Neue Cyrillic"/>
              </a:rPr>
              <a:t>pipeline dell’elaborazione</a:t>
            </a:r>
          </a:p>
        </p:txBody>
      </p:sp>
      <p:sp>
        <p:nvSpPr>
          <p:cNvPr name="TextBox 16" id="16"/>
          <p:cNvSpPr txBox="true"/>
          <p:nvPr/>
        </p:nvSpPr>
        <p:spPr>
          <a:xfrm rot="0">
            <a:off x="1592063" y="2917825"/>
            <a:ext cx="6940139" cy="6340475"/>
          </a:xfrm>
          <a:prstGeom prst="rect">
            <a:avLst/>
          </a:prstGeom>
        </p:spPr>
        <p:txBody>
          <a:bodyPr anchor="t" rtlCol="false" tIns="0" lIns="0" bIns="0" rIns="0">
            <a:spAutoFit/>
          </a:bodyPr>
          <a:lstStyle/>
          <a:p>
            <a:pPr algn="just" marL="431801" indent="-215900" lvl="1">
              <a:lnSpc>
                <a:spcPts val="2800"/>
              </a:lnSpc>
              <a:buAutoNum type="arabicPeriod" startAt="1"/>
            </a:pPr>
            <a:r>
              <a:rPr lang="en-US" sz="2000">
                <a:solidFill>
                  <a:srgbClr val="FFFFFF"/>
                </a:solidFill>
                <a:latin typeface="Open Sans"/>
                <a:ea typeface="Open Sans"/>
                <a:cs typeface="Open Sans"/>
                <a:sym typeface="Open Sans"/>
              </a:rPr>
              <a:t>Il backend riceve la domanda.</a:t>
            </a:r>
          </a:p>
          <a:p>
            <a:pPr algn="just" marL="431801" indent="-215900" lvl="1">
              <a:lnSpc>
                <a:spcPts val="2800"/>
              </a:lnSpc>
              <a:buAutoNum type="arabicPeriod" startAt="1"/>
            </a:pPr>
            <a:r>
              <a:rPr lang="en-US" sz="2000">
                <a:solidFill>
                  <a:srgbClr val="FFFFFF"/>
                </a:solidFill>
                <a:latin typeface="Open Sans"/>
                <a:ea typeface="Open Sans"/>
                <a:cs typeface="Open Sans"/>
                <a:sym typeface="Open Sans"/>
              </a:rPr>
              <a:t>Invia una richiesta al modello di linguaggio con un prompt contenente regole per generare query SPARQL per l’ontologia, inclusi esempi.</a:t>
            </a:r>
          </a:p>
          <a:p>
            <a:pPr algn="just" marL="431801" indent="-215900" lvl="1">
              <a:lnSpc>
                <a:spcPts val="2800"/>
              </a:lnSpc>
              <a:buAutoNum type="arabicPeriod" startAt="1"/>
            </a:pPr>
            <a:r>
              <a:rPr lang="en-US" sz="2000">
                <a:solidFill>
                  <a:srgbClr val="FFFFFF"/>
                </a:solidFill>
                <a:latin typeface="Open Sans"/>
                <a:ea typeface="Open Sans"/>
                <a:cs typeface="Open Sans"/>
                <a:sym typeface="Open Sans"/>
              </a:rPr>
              <a:t>Corregge eventuali errori sintattici della query, se necessario. Se la domanda è fuori dall’ontologia il modello non genera alcuna query.</a:t>
            </a:r>
          </a:p>
          <a:p>
            <a:pPr algn="just" marL="431801" indent="-215900" lvl="1">
              <a:lnSpc>
                <a:spcPts val="2800"/>
              </a:lnSpc>
              <a:buAutoNum type="arabicPeriod" startAt="1"/>
            </a:pPr>
            <a:r>
              <a:rPr lang="en-US" sz="2000">
                <a:solidFill>
                  <a:srgbClr val="FFFFFF"/>
                </a:solidFill>
                <a:latin typeface="Open Sans"/>
                <a:ea typeface="Open Sans"/>
                <a:cs typeface="Open Sans"/>
                <a:sym typeface="Open Sans"/>
              </a:rPr>
              <a:t>Esegue la query per inferenza sull’ontologia con rdflib.</a:t>
            </a:r>
          </a:p>
          <a:p>
            <a:pPr algn="just" marL="431801" indent="-215900" lvl="1">
              <a:lnSpc>
                <a:spcPts val="2800"/>
              </a:lnSpc>
              <a:buAutoNum type="arabicPeriod" startAt="1"/>
            </a:pPr>
            <a:r>
              <a:rPr lang="en-US" sz="2000">
                <a:solidFill>
                  <a:srgbClr val="FFFFFF"/>
                </a:solidFill>
                <a:latin typeface="Open Sans"/>
                <a:ea typeface="Open Sans"/>
                <a:cs typeface="Open Sans"/>
                <a:sym typeface="Open Sans"/>
              </a:rPr>
              <a:t>Estrae i risultati, se presenti.</a:t>
            </a:r>
          </a:p>
          <a:p>
            <a:pPr algn="just" marL="431801" indent="-215900" lvl="1">
              <a:lnSpc>
                <a:spcPts val="2800"/>
              </a:lnSpc>
              <a:buAutoNum type="arabicPeriod" startAt="1"/>
            </a:pPr>
            <a:r>
              <a:rPr lang="en-US" sz="2000">
                <a:solidFill>
                  <a:srgbClr val="FFFFFF"/>
                </a:solidFill>
                <a:latin typeface="Open Sans"/>
                <a:ea typeface="Open Sans"/>
                <a:cs typeface="Open Sans"/>
                <a:sym typeface="Open Sans"/>
              </a:rPr>
              <a:t>Effettua una seconda chiamata al modello con un prompt diverso chiedendo di formulare una risposta in stile guida museale basandosi sui risultati della query e sulla domanda iniziale, con regole per garantire un tono accogliente ed empatico.</a:t>
            </a:r>
          </a:p>
          <a:p>
            <a:pPr algn="just" marL="431801" indent="-215900" lvl="1">
              <a:lnSpc>
                <a:spcPts val="2800"/>
              </a:lnSpc>
              <a:spcBef>
                <a:spcPct val="0"/>
              </a:spcBef>
              <a:buAutoNum type="arabicPeriod" startAt="1"/>
            </a:pPr>
            <a:r>
              <a:rPr lang="en-US" sz="2000">
                <a:solidFill>
                  <a:srgbClr val="FFFFFF"/>
                </a:solidFill>
                <a:latin typeface="Open Sans"/>
                <a:ea typeface="Open Sans"/>
                <a:cs typeface="Open Sans"/>
                <a:sym typeface="Open Sans"/>
              </a:rPr>
              <a:t>Se la domanda è in una lingua diversa dall’italiano, un sistema di rilevamento della lingua traduce la risposta anche nella lingua originale, rendendo la guida un interprete.</a:t>
            </a: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19053D">
                <a:alpha val="100000"/>
              </a:srgbClr>
            </a:gs>
            <a:gs pos="100000">
              <a:srgbClr val="0C001E">
                <a:alpha val="100000"/>
              </a:srgbClr>
            </a:gs>
          </a:gsLst>
          <a:lin ang="2700000"/>
        </a:gradFill>
      </p:bgPr>
    </p:bg>
    <p:spTree>
      <p:nvGrpSpPr>
        <p:cNvPr id="1" name=""/>
        <p:cNvGrpSpPr/>
        <p:nvPr/>
      </p:nvGrpSpPr>
      <p:grpSpPr>
        <a:xfrm>
          <a:off x="0" y="0"/>
          <a:ext cx="0" cy="0"/>
          <a:chOff x="0" y="0"/>
          <a:chExt cx="0" cy="0"/>
        </a:xfrm>
      </p:grpSpPr>
      <p:grpSp>
        <p:nvGrpSpPr>
          <p:cNvPr name="Group 2" id="2"/>
          <p:cNvGrpSpPr/>
          <p:nvPr/>
        </p:nvGrpSpPr>
        <p:grpSpPr>
          <a:xfrm rot="0">
            <a:off x="18119337" y="7969812"/>
            <a:ext cx="168663" cy="1288488"/>
            <a:chOff x="0" y="0"/>
            <a:chExt cx="229432" cy="1752723"/>
          </a:xfrm>
        </p:grpSpPr>
        <p:sp>
          <p:nvSpPr>
            <p:cNvPr name="Freeform 3" id="3"/>
            <p:cNvSpPr/>
            <p:nvPr/>
          </p:nvSpPr>
          <p:spPr>
            <a:xfrm flipH="false" flipV="false" rot="0">
              <a:off x="0" y="0"/>
              <a:ext cx="229432" cy="1752723"/>
            </a:xfrm>
            <a:custGeom>
              <a:avLst/>
              <a:gdLst/>
              <a:ahLst/>
              <a:cxnLst/>
              <a:rect r="r" b="b" t="t" l="l"/>
              <a:pathLst>
                <a:path h="1752723" w="229432">
                  <a:moveTo>
                    <a:pt x="0" y="0"/>
                  </a:moveTo>
                  <a:lnTo>
                    <a:pt x="229432" y="0"/>
                  </a:lnTo>
                  <a:lnTo>
                    <a:pt x="229432" y="1752723"/>
                  </a:lnTo>
                  <a:lnTo>
                    <a:pt x="0" y="1752723"/>
                  </a:lnTo>
                  <a:close/>
                </a:path>
              </a:pathLst>
            </a:custGeom>
            <a:gradFill rotWithShape="true">
              <a:gsLst>
                <a:gs pos="0">
                  <a:srgbClr val="003A89">
                    <a:alpha val="100000"/>
                  </a:srgbClr>
                </a:gs>
                <a:gs pos="100000">
                  <a:srgbClr val="C700FF">
                    <a:alpha val="100000"/>
                  </a:srgbClr>
                </a:gs>
              </a:gsLst>
              <a:lin ang="2700000"/>
            </a:gradFill>
          </p:spPr>
        </p:sp>
        <p:sp>
          <p:nvSpPr>
            <p:cNvPr name="TextBox 4" id="4"/>
            <p:cNvSpPr txBox="true"/>
            <p:nvPr/>
          </p:nvSpPr>
          <p:spPr>
            <a:xfrm>
              <a:off x="0" y="-38100"/>
              <a:ext cx="229432" cy="1790823"/>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6230600" y="0"/>
            <a:ext cx="1028700" cy="1028700"/>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gradFill rotWithShape="true">
              <a:gsLst>
                <a:gs pos="0">
                  <a:srgbClr val="003A89">
                    <a:alpha val="100000"/>
                  </a:srgbClr>
                </a:gs>
                <a:gs pos="100000">
                  <a:srgbClr val="C700FF">
                    <a:alpha val="100000"/>
                  </a:srgbClr>
                </a:gs>
              </a:gsLst>
              <a:lin ang="2700000"/>
            </a:gradFill>
          </p:spPr>
        </p:sp>
        <p:sp>
          <p:nvSpPr>
            <p:cNvPr name="TextBox 7" id="7"/>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2938366" y="3600450"/>
            <a:ext cx="12557667" cy="5657850"/>
            <a:chOff x="0" y="0"/>
            <a:chExt cx="3307369" cy="1490133"/>
          </a:xfrm>
        </p:grpSpPr>
        <p:sp>
          <p:nvSpPr>
            <p:cNvPr name="Freeform 9" id="9"/>
            <p:cNvSpPr/>
            <p:nvPr/>
          </p:nvSpPr>
          <p:spPr>
            <a:xfrm flipH="false" flipV="false" rot="0">
              <a:off x="0" y="0"/>
              <a:ext cx="3307369" cy="1490133"/>
            </a:xfrm>
            <a:custGeom>
              <a:avLst/>
              <a:gdLst/>
              <a:ahLst/>
              <a:cxnLst/>
              <a:rect r="r" b="b" t="t" l="l"/>
              <a:pathLst>
                <a:path h="1490133" w="3307369">
                  <a:moveTo>
                    <a:pt x="0" y="0"/>
                  </a:moveTo>
                  <a:lnTo>
                    <a:pt x="3307369" y="0"/>
                  </a:lnTo>
                  <a:lnTo>
                    <a:pt x="3307369" y="1490133"/>
                  </a:lnTo>
                  <a:lnTo>
                    <a:pt x="0" y="1490133"/>
                  </a:lnTo>
                  <a:close/>
                </a:path>
              </a:pathLst>
            </a:custGeom>
            <a:gradFill rotWithShape="true">
              <a:gsLst>
                <a:gs pos="0">
                  <a:srgbClr val="003A89">
                    <a:alpha val="100000"/>
                  </a:srgbClr>
                </a:gs>
                <a:gs pos="100000">
                  <a:srgbClr val="C700FF">
                    <a:alpha val="100000"/>
                  </a:srgbClr>
                </a:gs>
              </a:gsLst>
              <a:lin ang="2700000"/>
            </a:gradFill>
          </p:spPr>
        </p:sp>
        <p:sp>
          <p:nvSpPr>
            <p:cNvPr name="TextBox 10" id="10"/>
            <p:cNvSpPr txBox="true"/>
            <p:nvPr/>
          </p:nvSpPr>
          <p:spPr>
            <a:xfrm>
              <a:off x="0" y="-38100"/>
              <a:ext cx="3307369" cy="1528233"/>
            </a:xfrm>
            <a:prstGeom prst="rect">
              <a:avLst/>
            </a:prstGeom>
          </p:spPr>
          <p:txBody>
            <a:bodyPr anchor="ctr" rtlCol="false" tIns="50800" lIns="50800" bIns="50800" rIns="50800"/>
            <a:lstStyle/>
            <a:p>
              <a:pPr algn="ctr">
                <a:lnSpc>
                  <a:spcPts val="2659"/>
                </a:lnSpc>
              </a:pPr>
            </a:p>
          </p:txBody>
        </p:sp>
      </p:grpSp>
      <p:sp>
        <p:nvSpPr>
          <p:cNvPr name="Freeform 11" id="11"/>
          <p:cNvSpPr/>
          <p:nvPr/>
        </p:nvSpPr>
        <p:spPr>
          <a:xfrm flipH="false" flipV="false" rot="0">
            <a:off x="-1395202" y="7060732"/>
            <a:ext cx="5974530" cy="5974530"/>
          </a:xfrm>
          <a:custGeom>
            <a:avLst/>
            <a:gdLst/>
            <a:ahLst/>
            <a:cxnLst/>
            <a:rect r="r" b="b" t="t" l="l"/>
            <a:pathLst>
              <a:path h="5974530" w="5974530">
                <a:moveTo>
                  <a:pt x="0" y="0"/>
                </a:moveTo>
                <a:lnTo>
                  <a:pt x="5974530" y="0"/>
                </a:lnTo>
                <a:lnTo>
                  <a:pt x="5974530" y="5974530"/>
                </a:lnTo>
                <a:lnTo>
                  <a:pt x="0" y="5974530"/>
                </a:lnTo>
                <a:lnTo>
                  <a:pt x="0" y="0"/>
                </a:lnTo>
                <a:close/>
              </a:path>
            </a:pathLst>
          </a:custGeom>
          <a:blipFill>
            <a:blip r:embed="rId2">
              <a:alphaModFix amt="43999"/>
            </a:blip>
            <a:stretch>
              <a:fillRect l="0" t="0" r="0" b="0"/>
            </a:stretch>
          </a:blipFill>
        </p:spPr>
      </p:sp>
      <p:sp>
        <p:nvSpPr>
          <p:cNvPr name="Freeform 12" id="12"/>
          <p:cNvSpPr/>
          <p:nvPr/>
        </p:nvSpPr>
        <p:spPr>
          <a:xfrm flipH="false" flipV="false" rot="0">
            <a:off x="15879283" y="766647"/>
            <a:ext cx="4817434" cy="4817434"/>
          </a:xfrm>
          <a:custGeom>
            <a:avLst/>
            <a:gdLst/>
            <a:ahLst/>
            <a:cxnLst/>
            <a:rect r="r" b="b" t="t" l="l"/>
            <a:pathLst>
              <a:path h="4817434" w="4817434">
                <a:moveTo>
                  <a:pt x="0" y="0"/>
                </a:moveTo>
                <a:lnTo>
                  <a:pt x="4817434" y="0"/>
                </a:lnTo>
                <a:lnTo>
                  <a:pt x="4817434" y="4817434"/>
                </a:lnTo>
                <a:lnTo>
                  <a:pt x="0" y="4817434"/>
                </a:lnTo>
                <a:lnTo>
                  <a:pt x="0" y="0"/>
                </a:lnTo>
                <a:close/>
              </a:path>
            </a:pathLst>
          </a:custGeom>
          <a:blipFill>
            <a:blip r:embed="rId2">
              <a:alphaModFix amt="43999"/>
            </a:blip>
            <a:stretch>
              <a:fillRect l="0" t="0" r="0" b="0"/>
            </a:stretch>
          </a:blipFill>
        </p:spPr>
      </p:sp>
      <p:sp>
        <p:nvSpPr>
          <p:cNvPr name="Freeform 13" id="13"/>
          <p:cNvSpPr/>
          <p:nvPr/>
        </p:nvSpPr>
        <p:spPr>
          <a:xfrm flipH="false" flipV="false" rot="0">
            <a:off x="3700611" y="-1967240"/>
            <a:ext cx="3504866" cy="3504866"/>
          </a:xfrm>
          <a:custGeom>
            <a:avLst/>
            <a:gdLst/>
            <a:ahLst/>
            <a:cxnLst/>
            <a:rect r="r" b="b" t="t" l="l"/>
            <a:pathLst>
              <a:path h="3504866" w="3504866">
                <a:moveTo>
                  <a:pt x="0" y="0"/>
                </a:moveTo>
                <a:lnTo>
                  <a:pt x="3504866" y="0"/>
                </a:lnTo>
                <a:lnTo>
                  <a:pt x="3504866" y="3504867"/>
                </a:lnTo>
                <a:lnTo>
                  <a:pt x="0" y="3504867"/>
                </a:lnTo>
                <a:lnTo>
                  <a:pt x="0" y="0"/>
                </a:lnTo>
                <a:close/>
              </a:path>
            </a:pathLst>
          </a:custGeom>
          <a:blipFill>
            <a:blip r:embed="rId2">
              <a:alphaModFix amt="43999"/>
            </a:blip>
            <a:stretch>
              <a:fillRect l="0" t="0" r="0" b="0"/>
            </a:stretch>
          </a:blipFill>
        </p:spPr>
      </p:sp>
      <p:grpSp>
        <p:nvGrpSpPr>
          <p:cNvPr name="Group 14" id="14"/>
          <p:cNvGrpSpPr/>
          <p:nvPr/>
        </p:nvGrpSpPr>
        <p:grpSpPr>
          <a:xfrm rot="0">
            <a:off x="1422625" y="2278531"/>
            <a:ext cx="338875" cy="338875"/>
            <a:chOff x="0" y="0"/>
            <a:chExt cx="406400" cy="406400"/>
          </a:xfrm>
        </p:grpSpPr>
        <p:sp>
          <p:nvSpPr>
            <p:cNvPr name="Freeform 15" id="15"/>
            <p:cNvSpPr/>
            <p:nvPr/>
          </p:nvSpPr>
          <p:spPr>
            <a:xfrm flipH="false" flipV="false" rot="0">
              <a:off x="0" y="0"/>
              <a:ext cx="406400" cy="406400"/>
            </a:xfrm>
            <a:custGeom>
              <a:avLst/>
              <a:gdLst/>
              <a:ahLst/>
              <a:cxnLst/>
              <a:rect r="r" b="b" t="t" l="l"/>
              <a:pathLst>
                <a:path h="406400" w="406400">
                  <a:moveTo>
                    <a:pt x="0" y="0"/>
                  </a:moveTo>
                  <a:lnTo>
                    <a:pt x="406400" y="0"/>
                  </a:lnTo>
                  <a:lnTo>
                    <a:pt x="406400" y="406400"/>
                  </a:lnTo>
                  <a:lnTo>
                    <a:pt x="0" y="406400"/>
                  </a:lnTo>
                  <a:close/>
                </a:path>
              </a:pathLst>
            </a:custGeom>
            <a:gradFill rotWithShape="true">
              <a:gsLst>
                <a:gs pos="0">
                  <a:srgbClr val="003A89">
                    <a:alpha val="100000"/>
                  </a:srgbClr>
                </a:gs>
                <a:gs pos="100000">
                  <a:srgbClr val="C700FF">
                    <a:alpha val="100000"/>
                  </a:srgbClr>
                </a:gs>
              </a:gsLst>
              <a:lin ang="2700000"/>
            </a:gradFill>
          </p:spPr>
        </p:sp>
        <p:sp>
          <p:nvSpPr>
            <p:cNvPr name="TextBox 16" id="16"/>
            <p:cNvSpPr txBox="true"/>
            <p:nvPr/>
          </p:nvSpPr>
          <p:spPr>
            <a:xfrm>
              <a:off x="0" y="-47625"/>
              <a:ext cx="406400" cy="454025"/>
            </a:xfrm>
            <a:prstGeom prst="rect">
              <a:avLst/>
            </a:prstGeom>
          </p:spPr>
          <p:txBody>
            <a:bodyPr anchor="ctr" rtlCol="false" tIns="50800" lIns="50800" bIns="50800" rIns="50800"/>
            <a:lstStyle/>
            <a:p>
              <a:pPr algn="ctr">
                <a:lnSpc>
                  <a:spcPts val="2239"/>
                </a:lnSpc>
              </a:pPr>
            </a:p>
          </p:txBody>
        </p:sp>
      </p:grpSp>
      <p:sp>
        <p:nvSpPr>
          <p:cNvPr name="TextBox 17" id="17"/>
          <p:cNvSpPr txBox="true"/>
          <p:nvPr/>
        </p:nvSpPr>
        <p:spPr>
          <a:xfrm rot="0">
            <a:off x="6024466" y="895350"/>
            <a:ext cx="6239068" cy="1193800"/>
          </a:xfrm>
          <a:prstGeom prst="rect">
            <a:avLst/>
          </a:prstGeom>
        </p:spPr>
        <p:txBody>
          <a:bodyPr anchor="t" rtlCol="false" tIns="0" lIns="0" bIns="0" rIns="0">
            <a:spAutoFit/>
          </a:bodyPr>
          <a:lstStyle/>
          <a:p>
            <a:pPr algn="ctr">
              <a:lnSpc>
                <a:spcPts val="9799"/>
              </a:lnSpc>
              <a:spcBef>
                <a:spcPct val="0"/>
              </a:spcBef>
            </a:pPr>
            <a:r>
              <a:rPr lang="en-US" sz="6999">
                <a:solidFill>
                  <a:srgbClr val="C101FB"/>
                </a:solidFill>
                <a:latin typeface="Bebas Neue Cyrillic"/>
                <a:ea typeface="Bebas Neue Cyrillic"/>
                <a:cs typeface="Bebas Neue Cyrillic"/>
                <a:sym typeface="Bebas Neue Cyrillic"/>
              </a:rPr>
              <a:t>Prompt di Sistema</a:t>
            </a:r>
          </a:p>
        </p:txBody>
      </p:sp>
      <p:sp>
        <p:nvSpPr>
          <p:cNvPr name="TextBox 18" id="18"/>
          <p:cNvSpPr txBox="true"/>
          <p:nvPr/>
        </p:nvSpPr>
        <p:spPr>
          <a:xfrm rot="0">
            <a:off x="3310390" y="3844333"/>
            <a:ext cx="11667220" cy="5163267"/>
          </a:xfrm>
          <a:prstGeom prst="rect">
            <a:avLst/>
          </a:prstGeom>
        </p:spPr>
        <p:txBody>
          <a:bodyPr anchor="t" rtlCol="false" tIns="0" lIns="0" bIns="0" rIns="0">
            <a:spAutoFit/>
          </a:bodyPr>
          <a:lstStyle/>
          <a:p>
            <a:pPr algn="just">
              <a:lnSpc>
                <a:spcPts val="2585"/>
              </a:lnSpc>
            </a:pPr>
            <a:r>
              <a:rPr lang="en-US" sz="1846" b="true">
                <a:solidFill>
                  <a:srgbClr val="FFFFFF"/>
                </a:solidFill>
                <a:latin typeface="Open Sans Bold"/>
                <a:ea typeface="Open Sans Bold"/>
                <a:cs typeface="Open Sans Bold"/>
                <a:sym typeface="Open Sans Bold"/>
              </a:rPr>
              <a:t>### Istruzioni ###</a:t>
            </a:r>
          </a:p>
          <a:p>
            <a:pPr algn="just">
              <a:lnSpc>
                <a:spcPts val="2585"/>
              </a:lnSpc>
            </a:pPr>
            <a:r>
              <a:rPr lang="en-US" sz="1846">
                <a:solidFill>
                  <a:srgbClr val="FFFFFF"/>
                </a:solidFill>
                <a:latin typeface="Open Sans"/>
                <a:ea typeface="Open Sans"/>
                <a:cs typeface="Open Sans"/>
                <a:sym typeface="Open Sans"/>
              </a:rPr>
              <a:t>Sei un generatore di query SPARQL per una ontologia museale RDF. Utilizza le informazioni fornite per generare query SPARQL precise e pertinenti.</a:t>
            </a:r>
          </a:p>
          <a:p>
            <a:pPr algn="just">
              <a:lnSpc>
                <a:spcPts val="2585"/>
              </a:lnSpc>
            </a:pPr>
          </a:p>
          <a:p>
            <a:pPr algn="just">
              <a:lnSpc>
                <a:spcPts val="2585"/>
              </a:lnSpc>
            </a:pPr>
            <a:r>
              <a:rPr lang="en-US" sz="1846" b="true">
                <a:solidFill>
                  <a:srgbClr val="FFFFFF"/>
                </a:solidFill>
                <a:latin typeface="Open Sans Bold"/>
                <a:ea typeface="Open Sans Bold"/>
                <a:cs typeface="Open Sans Bold"/>
                <a:sym typeface="Open Sans Bold"/>
              </a:rPr>
              <a:t>### Ontologia ###</a:t>
            </a:r>
          </a:p>
          <a:p>
            <a:pPr algn="just">
              <a:lnSpc>
                <a:spcPts val="2585"/>
              </a:lnSpc>
            </a:pPr>
            <a:r>
              <a:rPr lang="en-US" sz="1846">
                <a:solidFill>
                  <a:srgbClr val="FFFFFF"/>
                </a:solidFill>
                <a:latin typeface="Open Sans"/>
                <a:ea typeface="Open Sans"/>
                <a:cs typeface="Open Sans"/>
                <a:sym typeface="Open Sans"/>
              </a:rPr>
              <a:t>[Dettagli sull'ontologia RDF, incluse classi, proprietà ed entità rilevanti.]</a:t>
            </a:r>
          </a:p>
          <a:p>
            <a:pPr algn="just">
              <a:lnSpc>
                <a:spcPts val="2585"/>
              </a:lnSpc>
            </a:pPr>
          </a:p>
          <a:p>
            <a:pPr algn="just">
              <a:lnSpc>
                <a:spcPts val="2585"/>
              </a:lnSpc>
            </a:pPr>
            <a:r>
              <a:rPr lang="en-US" sz="1846" b="true">
                <a:solidFill>
                  <a:srgbClr val="FFFFFF"/>
                </a:solidFill>
                <a:latin typeface="Open Sans Bold"/>
                <a:ea typeface="Open Sans Bold"/>
                <a:cs typeface="Open Sans Bold"/>
                <a:sym typeface="Open Sans Bold"/>
              </a:rPr>
              <a:t>### Regole ###</a:t>
            </a:r>
          </a:p>
          <a:p>
            <a:pPr algn="just">
              <a:lnSpc>
                <a:spcPts val="2585"/>
              </a:lnSpc>
            </a:pPr>
            <a:r>
              <a:rPr lang="en-US" sz="1846">
                <a:solidFill>
                  <a:srgbClr val="FFFFFF"/>
                </a:solidFill>
                <a:latin typeface="Open Sans"/>
                <a:ea typeface="Open Sans"/>
                <a:cs typeface="Open Sans"/>
                <a:sym typeface="Open Sans"/>
              </a:rPr>
              <a:t>1.⁠ ⁠La query SPARQL deve essere scritta su una sola riga.</a:t>
            </a:r>
          </a:p>
          <a:p>
            <a:pPr algn="just">
              <a:lnSpc>
                <a:spcPts val="2585"/>
              </a:lnSpc>
            </a:pPr>
            <a:r>
              <a:rPr lang="en-US" sz="1846">
                <a:solidFill>
                  <a:srgbClr val="FFFFFF"/>
                </a:solidFill>
                <a:latin typeface="Open Sans"/>
                <a:ea typeface="Open Sans"/>
                <a:cs typeface="Open Sans"/>
                <a:sym typeface="Open Sans"/>
              </a:rPr>
              <a:t>2.⁠ ⁠La risposta deve essere chiara, diretta e basata sui dati RDF.</a:t>
            </a:r>
          </a:p>
          <a:p>
            <a:pPr algn="just">
              <a:lnSpc>
                <a:spcPts val="2585"/>
              </a:lnSpc>
            </a:pPr>
            <a:r>
              <a:rPr lang="en-US" sz="1846">
                <a:solidFill>
                  <a:srgbClr val="FFFFFF"/>
                </a:solidFill>
                <a:latin typeface="Open Sans"/>
                <a:ea typeface="Open Sans"/>
                <a:cs typeface="Open Sans"/>
                <a:sym typeface="Open Sans"/>
              </a:rPr>
              <a:t>3.⁠ ⁠In caso di fallimento, genera il token “NO_SPARQL”.</a:t>
            </a:r>
          </a:p>
          <a:p>
            <a:pPr algn="just">
              <a:lnSpc>
                <a:spcPts val="2585"/>
              </a:lnSpc>
            </a:pPr>
          </a:p>
          <a:p>
            <a:pPr algn="just">
              <a:lnSpc>
                <a:spcPts val="2585"/>
              </a:lnSpc>
            </a:pPr>
            <a:r>
              <a:rPr lang="en-US" sz="1846" b="true">
                <a:solidFill>
                  <a:srgbClr val="FFFFFF"/>
                </a:solidFill>
                <a:latin typeface="Open Sans Bold"/>
                <a:ea typeface="Open Sans Bold"/>
                <a:cs typeface="Open Sans Bold"/>
                <a:sym typeface="Open Sans Bold"/>
              </a:rPr>
              <a:t>### Esempio di Conversazione ###</a:t>
            </a:r>
          </a:p>
          <a:p>
            <a:pPr algn="just">
              <a:lnSpc>
                <a:spcPts val="2585"/>
              </a:lnSpc>
            </a:pPr>
            <a:r>
              <a:rPr lang="en-US" sz="1846" b="true">
                <a:solidFill>
                  <a:srgbClr val="FFFFFF"/>
                </a:solidFill>
                <a:latin typeface="Open Sans Bold"/>
                <a:ea typeface="Open Sans Bold"/>
                <a:cs typeface="Open Sans Bold"/>
                <a:sym typeface="Open Sans Bold"/>
              </a:rPr>
              <a:t>Utente: </a:t>
            </a:r>
            <a:r>
              <a:rPr lang="en-US" sz="1846">
                <a:solidFill>
                  <a:srgbClr val="FFFFFF"/>
                </a:solidFill>
                <a:latin typeface="Open Sans"/>
                <a:ea typeface="Open Sans"/>
                <a:cs typeface="Open Sans"/>
                <a:sym typeface="Open Sans"/>
              </a:rPr>
              <a:t>Chi ha creato il Discobolo?</a:t>
            </a:r>
          </a:p>
          <a:p>
            <a:pPr algn="just">
              <a:lnSpc>
                <a:spcPts val="2585"/>
              </a:lnSpc>
              <a:spcBef>
                <a:spcPct val="0"/>
              </a:spcBef>
            </a:pPr>
            <a:r>
              <a:rPr lang="en-US" b="true" sz="1846">
                <a:solidFill>
                  <a:srgbClr val="FFFFFF"/>
                </a:solidFill>
                <a:latin typeface="Open Sans Bold"/>
                <a:ea typeface="Open Sans Bold"/>
                <a:cs typeface="Open Sans Bold"/>
                <a:sym typeface="Open Sans Bold"/>
              </a:rPr>
              <a:t>Assistente:</a:t>
            </a:r>
            <a:r>
              <a:rPr lang="en-US" sz="1846">
                <a:solidFill>
                  <a:srgbClr val="FFFFFF"/>
                </a:solidFill>
                <a:latin typeface="Open Sans"/>
                <a:ea typeface="Open Sans"/>
                <a:cs typeface="Open Sans"/>
                <a:sym typeface="Open Sans"/>
              </a:rPr>
              <a:t> PREFIX progettoMuseo: &lt;http://www.semanticweb.org//progettoMuseo#&gt; SELECT ?autore WHERE { progettoMuseo:Discobolo progettoMuseo:autoreOpera ?autore. } LIMIT 10</a:t>
            </a:r>
          </a:p>
        </p:txBody>
      </p:sp>
      <p:sp>
        <p:nvSpPr>
          <p:cNvPr name="TextBox 19" id="19"/>
          <p:cNvSpPr txBox="true"/>
          <p:nvPr/>
        </p:nvSpPr>
        <p:spPr>
          <a:xfrm rot="0">
            <a:off x="2114637" y="2249956"/>
            <a:ext cx="14205126" cy="925830"/>
          </a:xfrm>
          <a:prstGeom prst="rect">
            <a:avLst/>
          </a:prstGeom>
        </p:spPr>
        <p:txBody>
          <a:bodyPr anchor="t" rtlCol="false" tIns="0" lIns="0" bIns="0" rIns="0">
            <a:spAutoFit/>
          </a:bodyPr>
          <a:lstStyle/>
          <a:p>
            <a:pPr algn="just">
              <a:lnSpc>
                <a:spcPts val="2520"/>
              </a:lnSpc>
              <a:spcBef>
                <a:spcPct val="0"/>
              </a:spcBef>
            </a:pPr>
            <a:r>
              <a:rPr lang="en-US" sz="1800">
                <a:solidFill>
                  <a:srgbClr val="FFFFFF"/>
                </a:solidFill>
                <a:latin typeface="Open Sans"/>
                <a:ea typeface="Open Sans"/>
                <a:cs typeface="Open Sans"/>
                <a:sym typeface="Open Sans"/>
              </a:rPr>
              <a:t>Il prompt di sistema ha un ruolo cruciale nella generazione delle risposte, poiché definisce i vincoli e il contesto in cui deve operare. È necessario configurare il modello in modo che agisca come un generatore di query per l'ontologia, mirato a effettuare inferenze, oppure come una guida in un museo. Un esempio di prompt ottimizzato per un generatore di query potrebbe essere il seguente:</a:t>
            </a:r>
          </a:p>
        </p:txBody>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19053D">
                <a:alpha val="100000"/>
              </a:srgbClr>
            </a:gs>
            <a:gs pos="100000">
              <a:srgbClr val="0C001E">
                <a:alpha val="100000"/>
              </a:srgbClr>
            </a:gs>
          </a:gsLst>
          <a:lin ang="2700000"/>
        </a:gradFill>
      </p:bgPr>
    </p:bg>
    <p:spTree>
      <p:nvGrpSpPr>
        <p:cNvPr id="1" name=""/>
        <p:cNvGrpSpPr/>
        <p:nvPr/>
      </p:nvGrpSpPr>
      <p:grpSpPr>
        <a:xfrm>
          <a:off x="0" y="0"/>
          <a:ext cx="0" cy="0"/>
          <a:chOff x="0" y="0"/>
          <a:chExt cx="0" cy="0"/>
        </a:xfrm>
      </p:grpSpPr>
      <p:grpSp>
        <p:nvGrpSpPr>
          <p:cNvPr name="Group 2" id="2"/>
          <p:cNvGrpSpPr/>
          <p:nvPr/>
        </p:nvGrpSpPr>
        <p:grpSpPr>
          <a:xfrm rot="0">
            <a:off x="18119337" y="7969812"/>
            <a:ext cx="168663" cy="1288488"/>
            <a:chOff x="0" y="0"/>
            <a:chExt cx="229432" cy="1752723"/>
          </a:xfrm>
        </p:grpSpPr>
        <p:sp>
          <p:nvSpPr>
            <p:cNvPr name="Freeform 3" id="3"/>
            <p:cNvSpPr/>
            <p:nvPr/>
          </p:nvSpPr>
          <p:spPr>
            <a:xfrm flipH="false" flipV="false" rot="0">
              <a:off x="0" y="0"/>
              <a:ext cx="229432" cy="1752723"/>
            </a:xfrm>
            <a:custGeom>
              <a:avLst/>
              <a:gdLst/>
              <a:ahLst/>
              <a:cxnLst/>
              <a:rect r="r" b="b" t="t" l="l"/>
              <a:pathLst>
                <a:path h="1752723" w="229432">
                  <a:moveTo>
                    <a:pt x="0" y="0"/>
                  </a:moveTo>
                  <a:lnTo>
                    <a:pt x="229432" y="0"/>
                  </a:lnTo>
                  <a:lnTo>
                    <a:pt x="229432" y="1752723"/>
                  </a:lnTo>
                  <a:lnTo>
                    <a:pt x="0" y="1752723"/>
                  </a:lnTo>
                  <a:close/>
                </a:path>
              </a:pathLst>
            </a:custGeom>
            <a:gradFill rotWithShape="true">
              <a:gsLst>
                <a:gs pos="0">
                  <a:srgbClr val="003A89">
                    <a:alpha val="100000"/>
                  </a:srgbClr>
                </a:gs>
                <a:gs pos="100000">
                  <a:srgbClr val="C700FF">
                    <a:alpha val="100000"/>
                  </a:srgbClr>
                </a:gs>
              </a:gsLst>
              <a:lin ang="2700000"/>
            </a:gradFill>
          </p:spPr>
        </p:sp>
        <p:sp>
          <p:nvSpPr>
            <p:cNvPr name="TextBox 4" id="4"/>
            <p:cNvSpPr txBox="true"/>
            <p:nvPr/>
          </p:nvSpPr>
          <p:spPr>
            <a:xfrm>
              <a:off x="0" y="-38100"/>
              <a:ext cx="229432" cy="1790823"/>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6230600" y="0"/>
            <a:ext cx="1028700" cy="1028700"/>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gradFill rotWithShape="true">
              <a:gsLst>
                <a:gs pos="0">
                  <a:srgbClr val="003A89">
                    <a:alpha val="100000"/>
                  </a:srgbClr>
                </a:gs>
                <a:gs pos="100000">
                  <a:srgbClr val="C700FF">
                    <a:alpha val="100000"/>
                  </a:srgbClr>
                </a:gs>
              </a:gsLst>
              <a:lin ang="2700000"/>
            </a:gradFill>
          </p:spPr>
        </p:sp>
        <p:sp>
          <p:nvSpPr>
            <p:cNvPr name="TextBox 7" id="7"/>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15879283" y="766647"/>
            <a:ext cx="4817434" cy="4817434"/>
          </a:xfrm>
          <a:custGeom>
            <a:avLst/>
            <a:gdLst/>
            <a:ahLst/>
            <a:cxnLst/>
            <a:rect r="r" b="b" t="t" l="l"/>
            <a:pathLst>
              <a:path h="4817434" w="4817434">
                <a:moveTo>
                  <a:pt x="0" y="0"/>
                </a:moveTo>
                <a:lnTo>
                  <a:pt x="4817434" y="0"/>
                </a:lnTo>
                <a:lnTo>
                  <a:pt x="4817434" y="4817434"/>
                </a:lnTo>
                <a:lnTo>
                  <a:pt x="0" y="4817434"/>
                </a:lnTo>
                <a:lnTo>
                  <a:pt x="0" y="0"/>
                </a:lnTo>
                <a:close/>
              </a:path>
            </a:pathLst>
          </a:custGeom>
          <a:blipFill>
            <a:blip r:embed="rId2">
              <a:alphaModFix amt="43999"/>
            </a:blip>
            <a:stretch>
              <a:fillRect l="0" t="0" r="0" b="0"/>
            </a:stretch>
          </a:blipFill>
        </p:spPr>
      </p:sp>
      <p:sp>
        <p:nvSpPr>
          <p:cNvPr name="Freeform 9" id="9"/>
          <p:cNvSpPr/>
          <p:nvPr/>
        </p:nvSpPr>
        <p:spPr>
          <a:xfrm flipH="false" flipV="false" rot="0">
            <a:off x="3700611" y="-1967240"/>
            <a:ext cx="3504866" cy="3504866"/>
          </a:xfrm>
          <a:custGeom>
            <a:avLst/>
            <a:gdLst/>
            <a:ahLst/>
            <a:cxnLst/>
            <a:rect r="r" b="b" t="t" l="l"/>
            <a:pathLst>
              <a:path h="3504866" w="3504866">
                <a:moveTo>
                  <a:pt x="0" y="0"/>
                </a:moveTo>
                <a:lnTo>
                  <a:pt x="3504866" y="0"/>
                </a:lnTo>
                <a:lnTo>
                  <a:pt x="3504866" y="3504867"/>
                </a:lnTo>
                <a:lnTo>
                  <a:pt x="0" y="3504867"/>
                </a:lnTo>
                <a:lnTo>
                  <a:pt x="0" y="0"/>
                </a:lnTo>
                <a:close/>
              </a:path>
            </a:pathLst>
          </a:custGeom>
          <a:blipFill>
            <a:blip r:embed="rId2">
              <a:alphaModFix amt="43999"/>
            </a:blip>
            <a:stretch>
              <a:fillRect l="0" t="0" r="0" b="0"/>
            </a:stretch>
          </a:blipFill>
        </p:spPr>
      </p:sp>
      <p:grpSp>
        <p:nvGrpSpPr>
          <p:cNvPr name="Group 10" id="10"/>
          <p:cNvGrpSpPr/>
          <p:nvPr/>
        </p:nvGrpSpPr>
        <p:grpSpPr>
          <a:xfrm rot="0">
            <a:off x="1422625" y="2278531"/>
            <a:ext cx="338875" cy="338875"/>
            <a:chOff x="0" y="0"/>
            <a:chExt cx="406400" cy="406400"/>
          </a:xfrm>
        </p:grpSpPr>
        <p:sp>
          <p:nvSpPr>
            <p:cNvPr name="Freeform 11" id="11"/>
            <p:cNvSpPr/>
            <p:nvPr/>
          </p:nvSpPr>
          <p:spPr>
            <a:xfrm flipH="false" flipV="false" rot="0">
              <a:off x="0" y="0"/>
              <a:ext cx="406400" cy="406400"/>
            </a:xfrm>
            <a:custGeom>
              <a:avLst/>
              <a:gdLst/>
              <a:ahLst/>
              <a:cxnLst/>
              <a:rect r="r" b="b" t="t" l="l"/>
              <a:pathLst>
                <a:path h="406400" w="406400">
                  <a:moveTo>
                    <a:pt x="0" y="0"/>
                  </a:moveTo>
                  <a:lnTo>
                    <a:pt x="406400" y="0"/>
                  </a:lnTo>
                  <a:lnTo>
                    <a:pt x="406400" y="406400"/>
                  </a:lnTo>
                  <a:lnTo>
                    <a:pt x="0" y="406400"/>
                  </a:lnTo>
                  <a:close/>
                </a:path>
              </a:pathLst>
            </a:custGeom>
            <a:gradFill rotWithShape="true">
              <a:gsLst>
                <a:gs pos="0">
                  <a:srgbClr val="003A89">
                    <a:alpha val="100000"/>
                  </a:srgbClr>
                </a:gs>
                <a:gs pos="100000">
                  <a:srgbClr val="C700FF">
                    <a:alpha val="100000"/>
                  </a:srgbClr>
                </a:gs>
              </a:gsLst>
              <a:lin ang="2700000"/>
            </a:gradFill>
          </p:spPr>
        </p:sp>
        <p:sp>
          <p:nvSpPr>
            <p:cNvPr name="TextBox 12" id="12"/>
            <p:cNvSpPr txBox="true"/>
            <p:nvPr/>
          </p:nvSpPr>
          <p:spPr>
            <a:xfrm>
              <a:off x="0" y="-47625"/>
              <a:ext cx="406400" cy="454025"/>
            </a:xfrm>
            <a:prstGeom prst="rect">
              <a:avLst/>
            </a:prstGeom>
          </p:spPr>
          <p:txBody>
            <a:bodyPr anchor="ctr" rtlCol="false" tIns="50800" lIns="50800" bIns="50800" rIns="50800"/>
            <a:lstStyle/>
            <a:p>
              <a:pPr algn="ctr">
                <a:lnSpc>
                  <a:spcPts val="2239"/>
                </a:lnSpc>
              </a:pPr>
            </a:p>
          </p:txBody>
        </p:sp>
      </p:grpSp>
      <p:sp>
        <p:nvSpPr>
          <p:cNvPr name="TextBox 13" id="13"/>
          <p:cNvSpPr txBox="true"/>
          <p:nvPr/>
        </p:nvSpPr>
        <p:spPr>
          <a:xfrm rot="0">
            <a:off x="3535869" y="895350"/>
            <a:ext cx="11216263" cy="1193800"/>
          </a:xfrm>
          <a:prstGeom prst="rect">
            <a:avLst/>
          </a:prstGeom>
        </p:spPr>
        <p:txBody>
          <a:bodyPr anchor="t" rtlCol="false" tIns="0" lIns="0" bIns="0" rIns="0">
            <a:spAutoFit/>
          </a:bodyPr>
          <a:lstStyle/>
          <a:p>
            <a:pPr algn="ctr">
              <a:lnSpc>
                <a:spcPts val="9799"/>
              </a:lnSpc>
              <a:spcBef>
                <a:spcPct val="0"/>
              </a:spcBef>
            </a:pPr>
            <a:r>
              <a:rPr lang="en-US" sz="6999">
                <a:solidFill>
                  <a:srgbClr val="C101FB"/>
                </a:solidFill>
                <a:latin typeface="Bebas Neue Cyrillic"/>
                <a:ea typeface="Bebas Neue Cyrillic"/>
                <a:cs typeface="Bebas Neue Cyrillic"/>
                <a:sym typeface="Bebas Neue Cyrillic"/>
              </a:rPr>
              <a:t>elaborazione per la ripianificazione</a:t>
            </a:r>
          </a:p>
        </p:txBody>
      </p:sp>
      <p:sp>
        <p:nvSpPr>
          <p:cNvPr name="TextBox 14" id="14"/>
          <p:cNvSpPr txBox="true"/>
          <p:nvPr/>
        </p:nvSpPr>
        <p:spPr>
          <a:xfrm rot="0">
            <a:off x="2114637" y="2240431"/>
            <a:ext cx="14205126" cy="656590"/>
          </a:xfrm>
          <a:prstGeom prst="rect">
            <a:avLst/>
          </a:prstGeom>
        </p:spPr>
        <p:txBody>
          <a:bodyPr anchor="t" rtlCol="false" tIns="0" lIns="0" bIns="0" rIns="0">
            <a:spAutoFit/>
          </a:bodyPr>
          <a:lstStyle/>
          <a:p>
            <a:pPr algn="just">
              <a:lnSpc>
                <a:spcPts val="2659"/>
              </a:lnSpc>
              <a:spcBef>
                <a:spcPct val="0"/>
              </a:spcBef>
            </a:pPr>
            <a:r>
              <a:rPr lang="en-US" sz="1899">
                <a:solidFill>
                  <a:srgbClr val="FFFFFF"/>
                </a:solidFill>
                <a:latin typeface="Open Sans"/>
                <a:ea typeface="Open Sans"/>
                <a:cs typeface="Open Sans"/>
                <a:sym typeface="Open Sans"/>
              </a:rPr>
              <a:t>Un aspetto importante riguarda l’elaborazione della query. Qualora la domanda implichi un’intenzione di spostamento o navigazione:</a:t>
            </a:r>
            <a:r>
              <a:rPr lang="en-US" sz="1899">
                <a:solidFill>
                  <a:srgbClr val="FFFFFF"/>
                </a:solidFill>
                <a:latin typeface="Open Sans"/>
                <a:ea typeface="Open Sans"/>
                <a:cs typeface="Open Sans"/>
                <a:sym typeface="Open Sans"/>
              </a:rPr>
              <a:t> </a:t>
            </a:r>
          </a:p>
        </p:txBody>
      </p:sp>
      <p:sp>
        <p:nvSpPr>
          <p:cNvPr name="TextBox 15" id="15"/>
          <p:cNvSpPr txBox="true"/>
          <p:nvPr/>
        </p:nvSpPr>
        <p:spPr>
          <a:xfrm rot="0">
            <a:off x="1997919" y="3329940"/>
            <a:ext cx="14232681" cy="4323715"/>
          </a:xfrm>
          <a:prstGeom prst="rect">
            <a:avLst/>
          </a:prstGeom>
        </p:spPr>
        <p:txBody>
          <a:bodyPr anchor="t" rtlCol="false" tIns="0" lIns="0" bIns="0" rIns="0">
            <a:spAutoFit/>
          </a:bodyPr>
          <a:lstStyle/>
          <a:p>
            <a:pPr algn="just" marL="410209" indent="-205105" lvl="1">
              <a:lnSpc>
                <a:spcPts val="2659"/>
              </a:lnSpc>
              <a:buFont typeface="Arial"/>
              <a:buChar char="•"/>
            </a:pPr>
            <a:r>
              <a:rPr lang="en-US" sz="1899">
                <a:solidFill>
                  <a:srgbClr val="FFFFFF"/>
                </a:solidFill>
                <a:latin typeface="Open Sans"/>
                <a:ea typeface="Open Sans"/>
                <a:cs typeface="Open Sans"/>
                <a:sym typeface="Open Sans"/>
              </a:rPr>
              <a:t>Quando l'utente esprime un'intenzione di spostamento, come ad esempio:</a:t>
            </a:r>
          </a:p>
          <a:p>
            <a:pPr algn="just" marL="820419" indent="-273473" lvl="2">
              <a:lnSpc>
                <a:spcPts val="2659"/>
              </a:lnSpc>
              <a:buFont typeface="Arial"/>
              <a:buChar char="⚬"/>
            </a:pPr>
            <a:r>
              <a:rPr lang="en-US" sz="1899" i="true">
                <a:solidFill>
                  <a:srgbClr val="FFFFFF"/>
                </a:solidFill>
                <a:latin typeface="Open Sans Italics"/>
                <a:ea typeface="Open Sans Italics"/>
                <a:cs typeface="Open Sans Italics"/>
                <a:sym typeface="Open Sans Italics"/>
              </a:rPr>
              <a:t>"Portami a vedere la Gioconda"</a:t>
            </a:r>
          </a:p>
          <a:p>
            <a:pPr algn="just" marL="820419" indent="-273473" lvl="2">
              <a:lnSpc>
                <a:spcPts val="2659"/>
              </a:lnSpc>
              <a:buFont typeface="Arial"/>
              <a:buChar char="⚬"/>
            </a:pPr>
            <a:r>
              <a:rPr lang="en-US" sz="1899" i="true">
                <a:solidFill>
                  <a:srgbClr val="FFFFFF"/>
                </a:solidFill>
                <a:latin typeface="Open Sans Italics"/>
                <a:ea typeface="Open Sans Italics"/>
                <a:cs typeface="Open Sans Italics"/>
                <a:sym typeface="Open Sans Italics"/>
              </a:rPr>
              <a:t>"Mi mostri il Discobolo"</a:t>
            </a:r>
          </a:p>
          <a:p>
            <a:pPr algn="just">
              <a:lnSpc>
                <a:spcPts val="2659"/>
              </a:lnSpc>
            </a:pPr>
            <a:r>
              <a:rPr lang="en-US" sz="1899">
                <a:solidFill>
                  <a:srgbClr val="FFFFFF"/>
                </a:solidFill>
                <a:latin typeface="Open Sans"/>
                <a:ea typeface="Open Sans"/>
                <a:cs typeface="Open Sans"/>
                <a:sym typeface="Open Sans"/>
              </a:rPr>
              <a:t>il generatore di query dovrà restituire una query che recuperi le coordinate spaziali (x, y, z) associate all'opera. Tali coordinate saranno incluse nella risposta in linguaggio naturale, invitando il visitatore a spostarsi insieme alla guida. In questo scenario, la guida deve anche ripianificare il percorso in base alle intenzioni espresse dall'utente.</a:t>
            </a:r>
          </a:p>
          <a:p>
            <a:pPr algn="just">
              <a:lnSpc>
                <a:spcPts val="2659"/>
              </a:lnSpc>
            </a:pPr>
          </a:p>
          <a:p>
            <a:pPr algn="just" marL="410209" indent="-205105" lvl="1">
              <a:lnSpc>
                <a:spcPts val="2659"/>
              </a:lnSpc>
              <a:buFont typeface="Arial"/>
              <a:buChar char="•"/>
            </a:pPr>
            <a:r>
              <a:rPr lang="en-US" sz="1899">
                <a:solidFill>
                  <a:srgbClr val="FFFFFF"/>
                </a:solidFill>
                <a:latin typeface="Open Sans"/>
                <a:ea typeface="Open Sans"/>
                <a:cs typeface="Open Sans"/>
                <a:sym typeface="Open Sans"/>
              </a:rPr>
              <a:t>Diversamente, se la domanda è interpretata come una richiesta informativa, ad esempio:</a:t>
            </a:r>
          </a:p>
          <a:p>
            <a:pPr algn="just" marL="820419" indent="-273473" lvl="2">
              <a:lnSpc>
                <a:spcPts val="2659"/>
              </a:lnSpc>
              <a:buFont typeface="Arial"/>
              <a:buChar char="⚬"/>
            </a:pPr>
            <a:r>
              <a:rPr lang="en-US" sz="1899" i="true">
                <a:solidFill>
                  <a:srgbClr val="FFFFFF"/>
                </a:solidFill>
                <a:latin typeface="Open Sans Italics"/>
                <a:ea typeface="Open Sans Italics"/>
                <a:cs typeface="Open Sans Italics"/>
                <a:sym typeface="Open Sans Italics"/>
              </a:rPr>
              <a:t>"Dove si trova la Gioconda all'interno del museo?"</a:t>
            </a:r>
          </a:p>
          <a:p>
            <a:pPr algn="just">
              <a:lnSpc>
                <a:spcPts val="2659"/>
              </a:lnSpc>
            </a:pPr>
            <a:r>
              <a:rPr lang="en-US" sz="1899">
                <a:solidFill>
                  <a:srgbClr val="FFFFFF"/>
                </a:solidFill>
                <a:latin typeface="Open Sans"/>
                <a:ea typeface="Open Sans"/>
                <a:cs typeface="Open Sans"/>
                <a:sym typeface="Open Sans"/>
              </a:rPr>
              <a:t>la guida risponderà brevemente indicando in quale stanza o area si trova l'opera. </a:t>
            </a:r>
          </a:p>
          <a:p>
            <a:pPr algn="just">
              <a:lnSpc>
                <a:spcPts val="2659"/>
              </a:lnSpc>
            </a:pPr>
          </a:p>
          <a:p>
            <a:pPr algn="just" marL="410209" indent="-205105" lvl="1">
              <a:lnSpc>
                <a:spcPts val="2659"/>
              </a:lnSpc>
              <a:spcBef>
                <a:spcPct val="0"/>
              </a:spcBef>
              <a:buFont typeface="Arial"/>
              <a:buChar char="•"/>
            </a:pPr>
            <a:r>
              <a:rPr lang="en-US" sz="1899">
                <a:solidFill>
                  <a:srgbClr val="FFFFFF"/>
                </a:solidFill>
                <a:latin typeface="Open Sans"/>
                <a:ea typeface="Open Sans"/>
                <a:cs typeface="Open Sans"/>
                <a:sym typeface="Open Sans"/>
              </a:rPr>
              <a:t>Questa distinzione evita di fornire inutilmente dettagli tecnici quando non necessari, ad esempio il punto in termini di coordinate, migliorando l’esperienza dell’utente e adattando la risposta al contesto della domanda.</a:t>
            </a:r>
          </a:p>
        </p:txBody>
      </p:sp>
      <p:grpSp>
        <p:nvGrpSpPr>
          <p:cNvPr name="Group 16" id="16"/>
          <p:cNvGrpSpPr/>
          <p:nvPr/>
        </p:nvGrpSpPr>
        <p:grpSpPr>
          <a:xfrm rot="0">
            <a:off x="1422625" y="8120380"/>
            <a:ext cx="338875" cy="338875"/>
            <a:chOff x="0" y="0"/>
            <a:chExt cx="406400" cy="406400"/>
          </a:xfrm>
        </p:grpSpPr>
        <p:sp>
          <p:nvSpPr>
            <p:cNvPr name="Freeform 17" id="17"/>
            <p:cNvSpPr/>
            <p:nvPr/>
          </p:nvSpPr>
          <p:spPr>
            <a:xfrm flipH="false" flipV="false" rot="0">
              <a:off x="0" y="0"/>
              <a:ext cx="406400" cy="406400"/>
            </a:xfrm>
            <a:custGeom>
              <a:avLst/>
              <a:gdLst/>
              <a:ahLst/>
              <a:cxnLst/>
              <a:rect r="r" b="b" t="t" l="l"/>
              <a:pathLst>
                <a:path h="406400" w="406400">
                  <a:moveTo>
                    <a:pt x="0" y="0"/>
                  </a:moveTo>
                  <a:lnTo>
                    <a:pt x="406400" y="0"/>
                  </a:lnTo>
                  <a:lnTo>
                    <a:pt x="406400" y="406400"/>
                  </a:lnTo>
                  <a:lnTo>
                    <a:pt x="0" y="406400"/>
                  </a:lnTo>
                  <a:close/>
                </a:path>
              </a:pathLst>
            </a:custGeom>
            <a:gradFill rotWithShape="true">
              <a:gsLst>
                <a:gs pos="0">
                  <a:srgbClr val="003A89">
                    <a:alpha val="100000"/>
                  </a:srgbClr>
                </a:gs>
                <a:gs pos="100000">
                  <a:srgbClr val="C700FF">
                    <a:alpha val="100000"/>
                  </a:srgbClr>
                </a:gs>
              </a:gsLst>
              <a:lin ang="2700000"/>
            </a:gradFill>
          </p:spPr>
        </p:sp>
        <p:sp>
          <p:nvSpPr>
            <p:cNvPr name="TextBox 18" id="18"/>
            <p:cNvSpPr txBox="true"/>
            <p:nvPr/>
          </p:nvSpPr>
          <p:spPr>
            <a:xfrm>
              <a:off x="0" y="-47625"/>
              <a:ext cx="406400" cy="454025"/>
            </a:xfrm>
            <a:prstGeom prst="rect">
              <a:avLst/>
            </a:prstGeom>
          </p:spPr>
          <p:txBody>
            <a:bodyPr anchor="ctr" rtlCol="false" tIns="50800" lIns="50800" bIns="50800" rIns="50800"/>
            <a:lstStyle/>
            <a:p>
              <a:pPr algn="ctr">
                <a:lnSpc>
                  <a:spcPts val="2239"/>
                </a:lnSpc>
              </a:pPr>
            </a:p>
          </p:txBody>
        </p:sp>
      </p:grpSp>
      <p:sp>
        <p:nvSpPr>
          <p:cNvPr name="TextBox 19" id="19"/>
          <p:cNvSpPr txBox="true"/>
          <p:nvPr/>
        </p:nvSpPr>
        <p:spPr>
          <a:xfrm rot="0">
            <a:off x="2114637" y="8082280"/>
            <a:ext cx="14205126" cy="989965"/>
          </a:xfrm>
          <a:prstGeom prst="rect">
            <a:avLst/>
          </a:prstGeom>
        </p:spPr>
        <p:txBody>
          <a:bodyPr anchor="t" rtlCol="false" tIns="0" lIns="0" bIns="0" rIns="0">
            <a:spAutoFit/>
          </a:bodyPr>
          <a:lstStyle/>
          <a:p>
            <a:pPr algn="just">
              <a:lnSpc>
                <a:spcPts val="2659"/>
              </a:lnSpc>
              <a:spcBef>
                <a:spcPct val="0"/>
              </a:spcBef>
            </a:pPr>
            <a:r>
              <a:rPr lang="en-US" sz="1899">
                <a:solidFill>
                  <a:srgbClr val="FFFFFF"/>
                </a:solidFill>
                <a:latin typeface="Open Sans"/>
                <a:ea typeface="Open Sans"/>
                <a:cs typeface="Open Sans"/>
                <a:sym typeface="Open Sans"/>
              </a:rPr>
              <a:t>Tutto questo è stato progettato per garantire che la guida non segua sempre un unico percorso prestabilito, ma che si adatti dinamicamente alle richieste del visitatore. Le domande del visitatore, infatti, determinano gli spostamenti della guida da un’opera all’altra, qualora venga espressamente richiesto.</a:t>
            </a:r>
          </a:p>
        </p:txBody>
      </p:sp>
      <p:sp>
        <p:nvSpPr>
          <p:cNvPr name="Freeform 20" id="20"/>
          <p:cNvSpPr/>
          <p:nvPr/>
        </p:nvSpPr>
        <p:spPr>
          <a:xfrm flipH="false" flipV="false" rot="0">
            <a:off x="-1395202" y="7060732"/>
            <a:ext cx="5974530" cy="5974530"/>
          </a:xfrm>
          <a:custGeom>
            <a:avLst/>
            <a:gdLst/>
            <a:ahLst/>
            <a:cxnLst/>
            <a:rect r="r" b="b" t="t" l="l"/>
            <a:pathLst>
              <a:path h="5974530" w="5974530">
                <a:moveTo>
                  <a:pt x="0" y="0"/>
                </a:moveTo>
                <a:lnTo>
                  <a:pt x="5974530" y="0"/>
                </a:lnTo>
                <a:lnTo>
                  <a:pt x="5974530" y="5974530"/>
                </a:lnTo>
                <a:lnTo>
                  <a:pt x="0" y="5974530"/>
                </a:lnTo>
                <a:lnTo>
                  <a:pt x="0" y="0"/>
                </a:lnTo>
                <a:close/>
              </a:path>
            </a:pathLst>
          </a:custGeom>
          <a:blipFill>
            <a:blip r:embed="rId2">
              <a:alphaModFix amt="43999"/>
            </a:blip>
            <a:stretch>
              <a:fillRect l="0" t="0" r="0" b="0"/>
            </a:stretch>
          </a:blipFill>
        </p:spPr>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19053D">
                <a:alpha val="100000"/>
              </a:srgbClr>
            </a:gs>
            <a:gs pos="100000">
              <a:srgbClr val="0C001E">
                <a:alpha val="100000"/>
              </a:srgbClr>
            </a:gs>
          </a:gsLst>
          <a:lin ang="2700000"/>
        </a:gradFill>
      </p:bgPr>
    </p:bg>
    <p:spTree>
      <p:nvGrpSpPr>
        <p:cNvPr id="1" name=""/>
        <p:cNvGrpSpPr/>
        <p:nvPr/>
      </p:nvGrpSpPr>
      <p:grpSpPr>
        <a:xfrm>
          <a:off x="0" y="0"/>
          <a:ext cx="0" cy="0"/>
          <a:chOff x="0" y="0"/>
          <a:chExt cx="0" cy="0"/>
        </a:xfrm>
      </p:grpSpPr>
      <p:grpSp>
        <p:nvGrpSpPr>
          <p:cNvPr name="Group 2" id="2"/>
          <p:cNvGrpSpPr/>
          <p:nvPr/>
        </p:nvGrpSpPr>
        <p:grpSpPr>
          <a:xfrm rot="0">
            <a:off x="18119337" y="7969812"/>
            <a:ext cx="168663" cy="1288488"/>
            <a:chOff x="0" y="0"/>
            <a:chExt cx="229432" cy="1752723"/>
          </a:xfrm>
        </p:grpSpPr>
        <p:sp>
          <p:nvSpPr>
            <p:cNvPr name="Freeform 3" id="3"/>
            <p:cNvSpPr/>
            <p:nvPr/>
          </p:nvSpPr>
          <p:spPr>
            <a:xfrm flipH="false" flipV="false" rot="0">
              <a:off x="0" y="0"/>
              <a:ext cx="229432" cy="1752723"/>
            </a:xfrm>
            <a:custGeom>
              <a:avLst/>
              <a:gdLst/>
              <a:ahLst/>
              <a:cxnLst/>
              <a:rect r="r" b="b" t="t" l="l"/>
              <a:pathLst>
                <a:path h="1752723" w="229432">
                  <a:moveTo>
                    <a:pt x="0" y="0"/>
                  </a:moveTo>
                  <a:lnTo>
                    <a:pt x="229432" y="0"/>
                  </a:lnTo>
                  <a:lnTo>
                    <a:pt x="229432" y="1752723"/>
                  </a:lnTo>
                  <a:lnTo>
                    <a:pt x="0" y="1752723"/>
                  </a:lnTo>
                  <a:close/>
                </a:path>
              </a:pathLst>
            </a:custGeom>
            <a:gradFill rotWithShape="true">
              <a:gsLst>
                <a:gs pos="0">
                  <a:srgbClr val="003A89">
                    <a:alpha val="100000"/>
                  </a:srgbClr>
                </a:gs>
                <a:gs pos="100000">
                  <a:srgbClr val="C700FF">
                    <a:alpha val="100000"/>
                  </a:srgbClr>
                </a:gs>
              </a:gsLst>
              <a:lin ang="2700000"/>
            </a:gradFill>
          </p:spPr>
        </p:sp>
        <p:sp>
          <p:nvSpPr>
            <p:cNvPr name="TextBox 4" id="4"/>
            <p:cNvSpPr txBox="true"/>
            <p:nvPr/>
          </p:nvSpPr>
          <p:spPr>
            <a:xfrm>
              <a:off x="0" y="-38100"/>
              <a:ext cx="229432" cy="1790823"/>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6230600" y="0"/>
            <a:ext cx="1028700" cy="1028700"/>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gradFill rotWithShape="true">
              <a:gsLst>
                <a:gs pos="0">
                  <a:srgbClr val="003A89">
                    <a:alpha val="100000"/>
                  </a:srgbClr>
                </a:gs>
                <a:gs pos="100000">
                  <a:srgbClr val="C700FF">
                    <a:alpha val="100000"/>
                  </a:srgbClr>
                </a:gs>
              </a:gsLst>
              <a:lin ang="2700000"/>
            </a:gradFill>
          </p:spPr>
        </p:sp>
        <p:sp>
          <p:nvSpPr>
            <p:cNvPr name="TextBox 7" id="7"/>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15879283" y="766647"/>
            <a:ext cx="4817434" cy="4817434"/>
          </a:xfrm>
          <a:custGeom>
            <a:avLst/>
            <a:gdLst/>
            <a:ahLst/>
            <a:cxnLst/>
            <a:rect r="r" b="b" t="t" l="l"/>
            <a:pathLst>
              <a:path h="4817434" w="4817434">
                <a:moveTo>
                  <a:pt x="0" y="0"/>
                </a:moveTo>
                <a:lnTo>
                  <a:pt x="4817434" y="0"/>
                </a:lnTo>
                <a:lnTo>
                  <a:pt x="4817434" y="4817434"/>
                </a:lnTo>
                <a:lnTo>
                  <a:pt x="0" y="4817434"/>
                </a:lnTo>
                <a:lnTo>
                  <a:pt x="0" y="0"/>
                </a:lnTo>
                <a:close/>
              </a:path>
            </a:pathLst>
          </a:custGeom>
          <a:blipFill>
            <a:blip r:embed="rId2">
              <a:alphaModFix amt="43999"/>
            </a:blip>
            <a:stretch>
              <a:fillRect l="0" t="0" r="0" b="0"/>
            </a:stretch>
          </a:blipFill>
        </p:spPr>
      </p:sp>
      <p:sp>
        <p:nvSpPr>
          <p:cNvPr name="Freeform 9" id="9"/>
          <p:cNvSpPr/>
          <p:nvPr/>
        </p:nvSpPr>
        <p:spPr>
          <a:xfrm flipH="false" flipV="false" rot="0">
            <a:off x="3700611" y="-1967240"/>
            <a:ext cx="3504866" cy="3504866"/>
          </a:xfrm>
          <a:custGeom>
            <a:avLst/>
            <a:gdLst/>
            <a:ahLst/>
            <a:cxnLst/>
            <a:rect r="r" b="b" t="t" l="l"/>
            <a:pathLst>
              <a:path h="3504866" w="3504866">
                <a:moveTo>
                  <a:pt x="0" y="0"/>
                </a:moveTo>
                <a:lnTo>
                  <a:pt x="3504866" y="0"/>
                </a:lnTo>
                <a:lnTo>
                  <a:pt x="3504866" y="3504867"/>
                </a:lnTo>
                <a:lnTo>
                  <a:pt x="0" y="3504867"/>
                </a:lnTo>
                <a:lnTo>
                  <a:pt x="0" y="0"/>
                </a:lnTo>
                <a:close/>
              </a:path>
            </a:pathLst>
          </a:custGeom>
          <a:blipFill>
            <a:blip r:embed="rId2">
              <a:alphaModFix amt="43999"/>
            </a:blip>
            <a:stretch>
              <a:fillRect l="0" t="0" r="0" b="0"/>
            </a:stretch>
          </a:blipFill>
        </p:spPr>
      </p:sp>
      <p:grpSp>
        <p:nvGrpSpPr>
          <p:cNvPr name="Group 10" id="10"/>
          <p:cNvGrpSpPr/>
          <p:nvPr/>
        </p:nvGrpSpPr>
        <p:grpSpPr>
          <a:xfrm rot="0">
            <a:off x="1695431" y="2278531"/>
            <a:ext cx="338875" cy="338875"/>
            <a:chOff x="0" y="0"/>
            <a:chExt cx="406400" cy="406400"/>
          </a:xfrm>
        </p:grpSpPr>
        <p:sp>
          <p:nvSpPr>
            <p:cNvPr name="Freeform 11" id="11"/>
            <p:cNvSpPr/>
            <p:nvPr/>
          </p:nvSpPr>
          <p:spPr>
            <a:xfrm flipH="false" flipV="false" rot="0">
              <a:off x="0" y="0"/>
              <a:ext cx="406400" cy="406400"/>
            </a:xfrm>
            <a:custGeom>
              <a:avLst/>
              <a:gdLst/>
              <a:ahLst/>
              <a:cxnLst/>
              <a:rect r="r" b="b" t="t" l="l"/>
              <a:pathLst>
                <a:path h="406400" w="406400">
                  <a:moveTo>
                    <a:pt x="0" y="0"/>
                  </a:moveTo>
                  <a:lnTo>
                    <a:pt x="406400" y="0"/>
                  </a:lnTo>
                  <a:lnTo>
                    <a:pt x="406400" y="406400"/>
                  </a:lnTo>
                  <a:lnTo>
                    <a:pt x="0" y="406400"/>
                  </a:lnTo>
                  <a:close/>
                </a:path>
              </a:pathLst>
            </a:custGeom>
            <a:gradFill rotWithShape="true">
              <a:gsLst>
                <a:gs pos="0">
                  <a:srgbClr val="003A89">
                    <a:alpha val="100000"/>
                  </a:srgbClr>
                </a:gs>
                <a:gs pos="100000">
                  <a:srgbClr val="C700FF">
                    <a:alpha val="100000"/>
                  </a:srgbClr>
                </a:gs>
              </a:gsLst>
              <a:lin ang="2700000"/>
            </a:gradFill>
          </p:spPr>
        </p:sp>
        <p:sp>
          <p:nvSpPr>
            <p:cNvPr name="TextBox 12" id="12"/>
            <p:cNvSpPr txBox="true"/>
            <p:nvPr/>
          </p:nvSpPr>
          <p:spPr>
            <a:xfrm>
              <a:off x="0" y="-47625"/>
              <a:ext cx="406400" cy="454025"/>
            </a:xfrm>
            <a:prstGeom prst="rect">
              <a:avLst/>
            </a:prstGeom>
          </p:spPr>
          <p:txBody>
            <a:bodyPr anchor="ctr" rtlCol="false" tIns="50800" lIns="50800" bIns="50800" rIns="50800"/>
            <a:lstStyle/>
            <a:p>
              <a:pPr algn="ctr">
                <a:lnSpc>
                  <a:spcPts val="2239"/>
                </a:lnSpc>
              </a:pPr>
            </a:p>
          </p:txBody>
        </p:sp>
      </p:grpSp>
      <p:sp>
        <p:nvSpPr>
          <p:cNvPr name="TextBox 13" id="13"/>
          <p:cNvSpPr txBox="true"/>
          <p:nvPr/>
        </p:nvSpPr>
        <p:spPr>
          <a:xfrm rot="0">
            <a:off x="3535869" y="895350"/>
            <a:ext cx="11216263" cy="1193800"/>
          </a:xfrm>
          <a:prstGeom prst="rect">
            <a:avLst/>
          </a:prstGeom>
        </p:spPr>
        <p:txBody>
          <a:bodyPr anchor="t" rtlCol="false" tIns="0" lIns="0" bIns="0" rIns="0">
            <a:spAutoFit/>
          </a:bodyPr>
          <a:lstStyle/>
          <a:p>
            <a:pPr algn="ctr">
              <a:lnSpc>
                <a:spcPts val="9799"/>
              </a:lnSpc>
              <a:spcBef>
                <a:spcPct val="0"/>
              </a:spcBef>
            </a:pPr>
            <a:r>
              <a:rPr lang="en-US" sz="6999">
                <a:solidFill>
                  <a:srgbClr val="C101FB"/>
                </a:solidFill>
                <a:latin typeface="Bebas Neue Cyrillic"/>
                <a:ea typeface="Bebas Neue Cyrillic"/>
                <a:cs typeface="Bebas Neue Cyrillic"/>
                <a:sym typeface="Bebas Neue Cyrillic"/>
              </a:rPr>
              <a:t>interazione finale con il visitatore</a:t>
            </a:r>
          </a:p>
        </p:txBody>
      </p:sp>
      <p:sp>
        <p:nvSpPr>
          <p:cNvPr name="TextBox 14" id="14"/>
          <p:cNvSpPr txBox="true"/>
          <p:nvPr/>
        </p:nvSpPr>
        <p:spPr>
          <a:xfrm rot="0">
            <a:off x="2387443" y="2249956"/>
            <a:ext cx="14205126" cy="925830"/>
          </a:xfrm>
          <a:prstGeom prst="rect">
            <a:avLst/>
          </a:prstGeom>
        </p:spPr>
        <p:txBody>
          <a:bodyPr anchor="t" rtlCol="false" tIns="0" lIns="0" bIns="0" rIns="0">
            <a:spAutoFit/>
          </a:bodyPr>
          <a:lstStyle/>
          <a:p>
            <a:pPr algn="just">
              <a:lnSpc>
                <a:spcPts val="2520"/>
              </a:lnSpc>
              <a:spcBef>
                <a:spcPct val="0"/>
              </a:spcBef>
            </a:pPr>
            <a:r>
              <a:rPr lang="en-US" sz="1800">
                <a:solidFill>
                  <a:srgbClr val="FFFFFF"/>
                </a:solidFill>
                <a:latin typeface="Open Sans"/>
                <a:ea typeface="Open Sans"/>
                <a:cs typeface="Open Sans"/>
                <a:sym typeface="Open Sans"/>
              </a:rPr>
              <a:t>Infine, dopo che la richiesta dal backend viene elaborata e restituita alla guida, quest'ultima risponderà in modo naturale ed accogliente. Un esempio di interazione che ci si potrebbe aspettare potrebbe essere una domanda in inglese riguardante un'opera di Van Gogh.</a:t>
            </a:r>
          </a:p>
        </p:txBody>
      </p:sp>
      <p:sp>
        <p:nvSpPr>
          <p:cNvPr name="Freeform 15" id="15"/>
          <p:cNvSpPr/>
          <p:nvPr/>
        </p:nvSpPr>
        <p:spPr>
          <a:xfrm flipH="false" flipV="false" rot="0">
            <a:off x="-1395202" y="7060732"/>
            <a:ext cx="5974530" cy="5974530"/>
          </a:xfrm>
          <a:custGeom>
            <a:avLst/>
            <a:gdLst/>
            <a:ahLst/>
            <a:cxnLst/>
            <a:rect r="r" b="b" t="t" l="l"/>
            <a:pathLst>
              <a:path h="5974530" w="5974530">
                <a:moveTo>
                  <a:pt x="0" y="0"/>
                </a:moveTo>
                <a:lnTo>
                  <a:pt x="5974530" y="0"/>
                </a:lnTo>
                <a:lnTo>
                  <a:pt x="5974530" y="5974530"/>
                </a:lnTo>
                <a:lnTo>
                  <a:pt x="0" y="5974530"/>
                </a:lnTo>
                <a:lnTo>
                  <a:pt x="0" y="0"/>
                </a:lnTo>
                <a:close/>
              </a:path>
            </a:pathLst>
          </a:custGeom>
          <a:blipFill>
            <a:blip r:embed="rId2">
              <a:alphaModFix amt="43999"/>
            </a:blip>
            <a:stretch>
              <a:fillRect l="0" t="0" r="0" b="0"/>
            </a:stretch>
          </a:blipFill>
        </p:spPr>
      </p:sp>
      <p:grpSp>
        <p:nvGrpSpPr>
          <p:cNvPr name="Group 16" id="16"/>
          <p:cNvGrpSpPr/>
          <p:nvPr/>
        </p:nvGrpSpPr>
        <p:grpSpPr>
          <a:xfrm rot="0">
            <a:off x="3644935" y="3366286"/>
            <a:ext cx="10998130" cy="6681711"/>
            <a:chOff x="0" y="0"/>
            <a:chExt cx="2791991" cy="1696222"/>
          </a:xfrm>
        </p:grpSpPr>
        <p:sp>
          <p:nvSpPr>
            <p:cNvPr name="Freeform 17" id="17"/>
            <p:cNvSpPr/>
            <p:nvPr/>
          </p:nvSpPr>
          <p:spPr>
            <a:xfrm flipH="false" flipV="false" rot="0">
              <a:off x="0" y="0"/>
              <a:ext cx="2791991" cy="1696222"/>
            </a:xfrm>
            <a:custGeom>
              <a:avLst/>
              <a:gdLst/>
              <a:ahLst/>
              <a:cxnLst/>
              <a:rect r="r" b="b" t="t" l="l"/>
              <a:pathLst>
                <a:path h="1696222" w="2791991">
                  <a:moveTo>
                    <a:pt x="0" y="0"/>
                  </a:moveTo>
                  <a:lnTo>
                    <a:pt x="2791991" y="0"/>
                  </a:lnTo>
                  <a:lnTo>
                    <a:pt x="2791991" y="1696222"/>
                  </a:lnTo>
                  <a:lnTo>
                    <a:pt x="0" y="1696222"/>
                  </a:lnTo>
                  <a:close/>
                </a:path>
              </a:pathLst>
            </a:custGeom>
            <a:gradFill rotWithShape="true">
              <a:gsLst>
                <a:gs pos="0">
                  <a:srgbClr val="003A89">
                    <a:alpha val="100000"/>
                  </a:srgbClr>
                </a:gs>
                <a:gs pos="100000">
                  <a:srgbClr val="C700FF">
                    <a:alpha val="100000"/>
                  </a:srgbClr>
                </a:gs>
              </a:gsLst>
              <a:lin ang="2700000"/>
            </a:gradFill>
          </p:spPr>
        </p:sp>
        <p:sp>
          <p:nvSpPr>
            <p:cNvPr name="TextBox 18" id="18"/>
            <p:cNvSpPr txBox="true"/>
            <p:nvPr/>
          </p:nvSpPr>
          <p:spPr>
            <a:xfrm>
              <a:off x="0" y="-38100"/>
              <a:ext cx="2791991" cy="1734322"/>
            </a:xfrm>
            <a:prstGeom prst="rect">
              <a:avLst/>
            </a:prstGeom>
          </p:spPr>
          <p:txBody>
            <a:bodyPr anchor="ctr" rtlCol="false" tIns="50800" lIns="50800" bIns="50800" rIns="50800"/>
            <a:lstStyle/>
            <a:p>
              <a:pPr algn="ctr">
                <a:lnSpc>
                  <a:spcPts val="2659"/>
                </a:lnSpc>
              </a:pPr>
            </a:p>
          </p:txBody>
        </p:sp>
      </p:grpSp>
      <p:sp>
        <p:nvSpPr>
          <p:cNvPr name="Freeform 19" id="19"/>
          <p:cNvSpPr/>
          <p:nvPr/>
        </p:nvSpPr>
        <p:spPr>
          <a:xfrm flipH="false" flipV="false" rot="0">
            <a:off x="4306062" y="3556289"/>
            <a:ext cx="9822275" cy="3174422"/>
          </a:xfrm>
          <a:custGeom>
            <a:avLst/>
            <a:gdLst/>
            <a:ahLst/>
            <a:cxnLst/>
            <a:rect r="r" b="b" t="t" l="l"/>
            <a:pathLst>
              <a:path h="3174422" w="9822275">
                <a:moveTo>
                  <a:pt x="0" y="0"/>
                </a:moveTo>
                <a:lnTo>
                  <a:pt x="9822275" y="0"/>
                </a:lnTo>
                <a:lnTo>
                  <a:pt x="9822275" y="3174422"/>
                </a:lnTo>
                <a:lnTo>
                  <a:pt x="0" y="3174422"/>
                </a:lnTo>
                <a:lnTo>
                  <a:pt x="0" y="0"/>
                </a:lnTo>
                <a:close/>
              </a:path>
            </a:pathLst>
          </a:custGeom>
          <a:blipFill>
            <a:blip r:embed="rId3"/>
            <a:stretch>
              <a:fillRect l="0" t="-22818" r="0" b="-80237"/>
            </a:stretch>
          </a:blipFill>
        </p:spPr>
      </p:sp>
      <p:sp>
        <p:nvSpPr>
          <p:cNvPr name="Freeform 20" id="20"/>
          <p:cNvSpPr/>
          <p:nvPr/>
        </p:nvSpPr>
        <p:spPr>
          <a:xfrm flipH="false" flipV="false" rot="0">
            <a:off x="4298432" y="6921211"/>
            <a:ext cx="9837536" cy="2930081"/>
          </a:xfrm>
          <a:custGeom>
            <a:avLst/>
            <a:gdLst/>
            <a:ahLst/>
            <a:cxnLst/>
            <a:rect r="r" b="b" t="t" l="l"/>
            <a:pathLst>
              <a:path h="2930081" w="9837536">
                <a:moveTo>
                  <a:pt x="0" y="0"/>
                </a:moveTo>
                <a:lnTo>
                  <a:pt x="9837536" y="0"/>
                </a:lnTo>
                <a:lnTo>
                  <a:pt x="9837536" y="2930080"/>
                </a:lnTo>
                <a:lnTo>
                  <a:pt x="0" y="2930080"/>
                </a:lnTo>
                <a:lnTo>
                  <a:pt x="0" y="0"/>
                </a:lnTo>
                <a:close/>
              </a:path>
            </a:pathLst>
          </a:custGeom>
          <a:blipFill>
            <a:blip r:embed="rId4"/>
            <a:stretch>
              <a:fillRect l="-5200" t="-16997" r="0" b="-118301"/>
            </a:stretch>
          </a:blipFill>
        </p:spPr>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19053D">
                <a:alpha val="100000"/>
              </a:srgbClr>
            </a:gs>
            <a:gs pos="100000">
              <a:srgbClr val="0C001E">
                <a:alpha val="100000"/>
              </a:srgbClr>
            </a:gs>
          </a:gsLst>
          <a:lin ang="2700000"/>
        </a:gradFill>
      </p:bgPr>
    </p:bg>
    <p:spTree>
      <p:nvGrpSpPr>
        <p:cNvPr id="1" name=""/>
        <p:cNvGrpSpPr/>
        <p:nvPr/>
      </p:nvGrpSpPr>
      <p:grpSpPr>
        <a:xfrm>
          <a:off x="0" y="0"/>
          <a:ext cx="0" cy="0"/>
          <a:chOff x="0" y="0"/>
          <a:chExt cx="0" cy="0"/>
        </a:xfrm>
      </p:grpSpPr>
      <p:grpSp>
        <p:nvGrpSpPr>
          <p:cNvPr name="Group 2" id="2"/>
          <p:cNvGrpSpPr/>
          <p:nvPr/>
        </p:nvGrpSpPr>
        <p:grpSpPr>
          <a:xfrm rot="0">
            <a:off x="18119337" y="7969812"/>
            <a:ext cx="168663" cy="1288488"/>
            <a:chOff x="0" y="0"/>
            <a:chExt cx="229432" cy="1752723"/>
          </a:xfrm>
        </p:grpSpPr>
        <p:sp>
          <p:nvSpPr>
            <p:cNvPr name="Freeform 3" id="3"/>
            <p:cNvSpPr/>
            <p:nvPr/>
          </p:nvSpPr>
          <p:spPr>
            <a:xfrm flipH="false" flipV="false" rot="0">
              <a:off x="0" y="0"/>
              <a:ext cx="229432" cy="1752723"/>
            </a:xfrm>
            <a:custGeom>
              <a:avLst/>
              <a:gdLst/>
              <a:ahLst/>
              <a:cxnLst/>
              <a:rect r="r" b="b" t="t" l="l"/>
              <a:pathLst>
                <a:path h="1752723" w="229432">
                  <a:moveTo>
                    <a:pt x="0" y="0"/>
                  </a:moveTo>
                  <a:lnTo>
                    <a:pt x="229432" y="0"/>
                  </a:lnTo>
                  <a:lnTo>
                    <a:pt x="229432" y="1752723"/>
                  </a:lnTo>
                  <a:lnTo>
                    <a:pt x="0" y="1752723"/>
                  </a:lnTo>
                  <a:close/>
                </a:path>
              </a:pathLst>
            </a:custGeom>
            <a:gradFill rotWithShape="true">
              <a:gsLst>
                <a:gs pos="0">
                  <a:srgbClr val="003A89">
                    <a:alpha val="100000"/>
                  </a:srgbClr>
                </a:gs>
                <a:gs pos="100000">
                  <a:srgbClr val="C700FF">
                    <a:alpha val="100000"/>
                  </a:srgbClr>
                </a:gs>
              </a:gsLst>
              <a:lin ang="2700000"/>
            </a:gradFill>
          </p:spPr>
        </p:sp>
        <p:sp>
          <p:nvSpPr>
            <p:cNvPr name="TextBox 4" id="4"/>
            <p:cNvSpPr txBox="true"/>
            <p:nvPr/>
          </p:nvSpPr>
          <p:spPr>
            <a:xfrm>
              <a:off x="0" y="-38100"/>
              <a:ext cx="229432" cy="1790823"/>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6230600" y="0"/>
            <a:ext cx="1028700" cy="1028700"/>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gradFill rotWithShape="true">
              <a:gsLst>
                <a:gs pos="0">
                  <a:srgbClr val="003A89">
                    <a:alpha val="100000"/>
                  </a:srgbClr>
                </a:gs>
                <a:gs pos="100000">
                  <a:srgbClr val="C700FF">
                    <a:alpha val="100000"/>
                  </a:srgbClr>
                </a:gs>
              </a:gsLst>
              <a:lin ang="2700000"/>
            </a:gradFill>
          </p:spPr>
        </p:sp>
        <p:sp>
          <p:nvSpPr>
            <p:cNvPr name="TextBox 7" id="7"/>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15879283" y="766647"/>
            <a:ext cx="4817434" cy="4817434"/>
          </a:xfrm>
          <a:custGeom>
            <a:avLst/>
            <a:gdLst/>
            <a:ahLst/>
            <a:cxnLst/>
            <a:rect r="r" b="b" t="t" l="l"/>
            <a:pathLst>
              <a:path h="4817434" w="4817434">
                <a:moveTo>
                  <a:pt x="0" y="0"/>
                </a:moveTo>
                <a:lnTo>
                  <a:pt x="4817434" y="0"/>
                </a:lnTo>
                <a:lnTo>
                  <a:pt x="4817434" y="4817434"/>
                </a:lnTo>
                <a:lnTo>
                  <a:pt x="0" y="4817434"/>
                </a:lnTo>
                <a:lnTo>
                  <a:pt x="0" y="0"/>
                </a:lnTo>
                <a:close/>
              </a:path>
            </a:pathLst>
          </a:custGeom>
          <a:blipFill>
            <a:blip r:embed="rId2">
              <a:alphaModFix amt="43999"/>
            </a:blip>
            <a:stretch>
              <a:fillRect l="0" t="0" r="0" b="0"/>
            </a:stretch>
          </a:blipFill>
        </p:spPr>
      </p:sp>
      <p:sp>
        <p:nvSpPr>
          <p:cNvPr name="Freeform 9" id="9"/>
          <p:cNvSpPr/>
          <p:nvPr/>
        </p:nvSpPr>
        <p:spPr>
          <a:xfrm flipH="false" flipV="false" rot="0">
            <a:off x="3700611" y="-1967240"/>
            <a:ext cx="3504866" cy="3504866"/>
          </a:xfrm>
          <a:custGeom>
            <a:avLst/>
            <a:gdLst/>
            <a:ahLst/>
            <a:cxnLst/>
            <a:rect r="r" b="b" t="t" l="l"/>
            <a:pathLst>
              <a:path h="3504866" w="3504866">
                <a:moveTo>
                  <a:pt x="0" y="0"/>
                </a:moveTo>
                <a:lnTo>
                  <a:pt x="3504866" y="0"/>
                </a:lnTo>
                <a:lnTo>
                  <a:pt x="3504866" y="3504867"/>
                </a:lnTo>
                <a:lnTo>
                  <a:pt x="0" y="3504867"/>
                </a:lnTo>
                <a:lnTo>
                  <a:pt x="0" y="0"/>
                </a:lnTo>
                <a:close/>
              </a:path>
            </a:pathLst>
          </a:custGeom>
          <a:blipFill>
            <a:blip r:embed="rId2">
              <a:alphaModFix amt="43999"/>
            </a:blip>
            <a:stretch>
              <a:fillRect l="0" t="0" r="0" b="0"/>
            </a:stretch>
          </a:blipFill>
        </p:spPr>
      </p:sp>
      <p:pic>
        <p:nvPicPr>
          <p:cNvPr name="Picture 10" id="10">
            <a:hlinkClick action="ppaction://media"/>
          </p:cNvPr>
          <p:cNvPicPr>
            <a:picLocks noChangeAspect="true"/>
          </p:cNvPicPr>
          <p:nvPr>
            <a:videoFile r:link="rId4"/>
            <p:extLst>
              <p:ext uri="{DAA4B4D4-6D71-4841-9C94-3DE7FCFB9230}">
                <p14:media xmlns:p14="http://schemas.microsoft.com/office/powerpoint/2010/main" r:embed="rId5"/>
              </p:ext>
            </p:extLst>
          </p:nvPr>
        </p:nvPicPr>
        <p:blipFill>
          <a:blip r:embed="rId3"/>
          <a:srcRect l="0" t="0" r="0" b="0"/>
          <a:stretch>
            <a:fillRect/>
          </a:stretch>
        </p:blipFill>
        <p:spPr>
          <a:xfrm flipH="false" flipV="false" rot="0">
            <a:off x="1874520" y="1028700"/>
            <a:ext cx="14538960" cy="8229600"/>
          </a:xfrm>
          <a:prstGeom prst="rect">
            <a:avLst/>
          </a:prstGeom>
        </p:spPr>
      </p:pic>
    </p:spTree>
  </p:cSld>
  <p:clrMapOvr>
    <a:masterClrMapping/>
  </p:clrMapOvr>
  <p:timing>
    <p:tnLst>
      <p:par>
        <p:cTn dur="indefinite" restart="never" nodeType="tmRoot">
          <p:childTnLst>
            <p:video>
              <p:cMediaNode vol="100000">
                <p:cTn fill="hold" display="false">
                  <p:stCondLst>
                    <p:cond delay="indefinite"/>
                  </p:stCondLst>
                </p:cTn>
                <p:tgtEl>
                  <p:spTgt spid="10"/>
                </p:tgtEl>
              </p:cMediaNode>
            </p:video>
          </p:childTnLst>
        </p:cTn>
      </p:par>
    </p:tnLst>
  </p:timing>
</p:sld>
</file>

<file path=ppt/slides/slide3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19053D">
                <a:alpha val="100000"/>
              </a:srgbClr>
            </a:gs>
            <a:gs pos="100000">
              <a:srgbClr val="0C001E">
                <a:alpha val="100000"/>
              </a:srgbClr>
            </a:gs>
          </a:gsLst>
          <a:lin ang="2700000"/>
        </a:gradFill>
      </p:bgPr>
    </p:bg>
    <p:spTree>
      <p:nvGrpSpPr>
        <p:cNvPr id="1" name=""/>
        <p:cNvGrpSpPr/>
        <p:nvPr/>
      </p:nvGrpSpPr>
      <p:grpSpPr>
        <a:xfrm>
          <a:off x="0" y="0"/>
          <a:ext cx="0" cy="0"/>
          <a:chOff x="0" y="0"/>
          <a:chExt cx="0" cy="0"/>
        </a:xfrm>
      </p:grpSpPr>
      <p:grpSp>
        <p:nvGrpSpPr>
          <p:cNvPr name="Group 2" id="2"/>
          <p:cNvGrpSpPr/>
          <p:nvPr/>
        </p:nvGrpSpPr>
        <p:grpSpPr>
          <a:xfrm rot="0">
            <a:off x="18119337" y="7969812"/>
            <a:ext cx="168663" cy="1288488"/>
            <a:chOff x="0" y="0"/>
            <a:chExt cx="229432" cy="1752723"/>
          </a:xfrm>
        </p:grpSpPr>
        <p:sp>
          <p:nvSpPr>
            <p:cNvPr name="Freeform 3" id="3"/>
            <p:cNvSpPr/>
            <p:nvPr/>
          </p:nvSpPr>
          <p:spPr>
            <a:xfrm flipH="false" flipV="false" rot="0">
              <a:off x="0" y="0"/>
              <a:ext cx="229432" cy="1752723"/>
            </a:xfrm>
            <a:custGeom>
              <a:avLst/>
              <a:gdLst/>
              <a:ahLst/>
              <a:cxnLst/>
              <a:rect r="r" b="b" t="t" l="l"/>
              <a:pathLst>
                <a:path h="1752723" w="229432">
                  <a:moveTo>
                    <a:pt x="0" y="0"/>
                  </a:moveTo>
                  <a:lnTo>
                    <a:pt x="229432" y="0"/>
                  </a:lnTo>
                  <a:lnTo>
                    <a:pt x="229432" y="1752723"/>
                  </a:lnTo>
                  <a:lnTo>
                    <a:pt x="0" y="1752723"/>
                  </a:lnTo>
                  <a:close/>
                </a:path>
              </a:pathLst>
            </a:custGeom>
            <a:gradFill rotWithShape="true">
              <a:gsLst>
                <a:gs pos="0">
                  <a:srgbClr val="003A89">
                    <a:alpha val="100000"/>
                  </a:srgbClr>
                </a:gs>
                <a:gs pos="100000">
                  <a:srgbClr val="C700FF">
                    <a:alpha val="100000"/>
                  </a:srgbClr>
                </a:gs>
              </a:gsLst>
              <a:lin ang="2700000"/>
            </a:gradFill>
          </p:spPr>
        </p:sp>
        <p:sp>
          <p:nvSpPr>
            <p:cNvPr name="TextBox 4" id="4"/>
            <p:cNvSpPr txBox="true"/>
            <p:nvPr/>
          </p:nvSpPr>
          <p:spPr>
            <a:xfrm>
              <a:off x="0" y="-38100"/>
              <a:ext cx="229432" cy="1790823"/>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6230600" y="0"/>
            <a:ext cx="1028700" cy="1028700"/>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gradFill rotWithShape="true">
              <a:gsLst>
                <a:gs pos="0">
                  <a:srgbClr val="003A89">
                    <a:alpha val="100000"/>
                  </a:srgbClr>
                </a:gs>
                <a:gs pos="100000">
                  <a:srgbClr val="C700FF">
                    <a:alpha val="100000"/>
                  </a:srgbClr>
                </a:gs>
              </a:gsLst>
              <a:lin ang="2700000"/>
            </a:gradFill>
          </p:spPr>
        </p:sp>
        <p:sp>
          <p:nvSpPr>
            <p:cNvPr name="TextBox 7" id="7"/>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1395202" y="7060732"/>
            <a:ext cx="5974530" cy="5974530"/>
          </a:xfrm>
          <a:custGeom>
            <a:avLst/>
            <a:gdLst/>
            <a:ahLst/>
            <a:cxnLst/>
            <a:rect r="r" b="b" t="t" l="l"/>
            <a:pathLst>
              <a:path h="5974530" w="5974530">
                <a:moveTo>
                  <a:pt x="0" y="0"/>
                </a:moveTo>
                <a:lnTo>
                  <a:pt x="5974530" y="0"/>
                </a:lnTo>
                <a:lnTo>
                  <a:pt x="5974530" y="5974530"/>
                </a:lnTo>
                <a:lnTo>
                  <a:pt x="0" y="5974530"/>
                </a:lnTo>
                <a:lnTo>
                  <a:pt x="0" y="0"/>
                </a:lnTo>
                <a:close/>
              </a:path>
            </a:pathLst>
          </a:custGeom>
          <a:blipFill>
            <a:blip r:embed="rId2">
              <a:alphaModFix amt="43999"/>
            </a:blip>
            <a:stretch>
              <a:fillRect l="0" t="0" r="0" b="0"/>
            </a:stretch>
          </a:blipFill>
        </p:spPr>
      </p:sp>
      <p:sp>
        <p:nvSpPr>
          <p:cNvPr name="Freeform 9" id="9"/>
          <p:cNvSpPr/>
          <p:nvPr/>
        </p:nvSpPr>
        <p:spPr>
          <a:xfrm flipH="false" flipV="false" rot="0">
            <a:off x="15879283" y="766647"/>
            <a:ext cx="4817434" cy="4817434"/>
          </a:xfrm>
          <a:custGeom>
            <a:avLst/>
            <a:gdLst/>
            <a:ahLst/>
            <a:cxnLst/>
            <a:rect r="r" b="b" t="t" l="l"/>
            <a:pathLst>
              <a:path h="4817434" w="4817434">
                <a:moveTo>
                  <a:pt x="0" y="0"/>
                </a:moveTo>
                <a:lnTo>
                  <a:pt x="4817434" y="0"/>
                </a:lnTo>
                <a:lnTo>
                  <a:pt x="4817434" y="4817434"/>
                </a:lnTo>
                <a:lnTo>
                  <a:pt x="0" y="4817434"/>
                </a:lnTo>
                <a:lnTo>
                  <a:pt x="0" y="0"/>
                </a:lnTo>
                <a:close/>
              </a:path>
            </a:pathLst>
          </a:custGeom>
          <a:blipFill>
            <a:blip r:embed="rId2">
              <a:alphaModFix amt="43999"/>
            </a:blip>
            <a:stretch>
              <a:fillRect l="0" t="0" r="0" b="0"/>
            </a:stretch>
          </a:blipFill>
        </p:spPr>
      </p:sp>
      <p:sp>
        <p:nvSpPr>
          <p:cNvPr name="Freeform 10" id="10"/>
          <p:cNvSpPr/>
          <p:nvPr/>
        </p:nvSpPr>
        <p:spPr>
          <a:xfrm flipH="false" flipV="false" rot="0">
            <a:off x="3700611" y="-1967240"/>
            <a:ext cx="3504866" cy="3504866"/>
          </a:xfrm>
          <a:custGeom>
            <a:avLst/>
            <a:gdLst/>
            <a:ahLst/>
            <a:cxnLst/>
            <a:rect r="r" b="b" t="t" l="l"/>
            <a:pathLst>
              <a:path h="3504866" w="3504866">
                <a:moveTo>
                  <a:pt x="0" y="0"/>
                </a:moveTo>
                <a:lnTo>
                  <a:pt x="3504866" y="0"/>
                </a:lnTo>
                <a:lnTo>
                  <a:pt x="3504866" y="3504867"/>
                </a:lnTo>
                <a:lnTo>
                  <a:pt x="0" y="3504867"/>
                </a:lnTo>
                <a:lnTo>
                  <a:pt x="0" y="0"/>
                </a:lnTo>
                <a:close/>
              </a:path>
            </a:pathLst>
          </a:custGeom>
          <a:blipFill>
            <a:blip r:embed="rId2">
              <a:alphaModFix amt="43999"/>
            </a:blip>
            <a:stretch>
              <a:fillRect l="0" t="0" r="0" b="0"/>
            </a:stretch>
          </a:blipFill>
        </p:spPr>
      </p:sp>
      <p:grpSp>
        <p:nvGrpSpPr>
          <p:cNvPr name="Group 11" id="11"/>
          <p:cNvGrpSpPr/>
          <p:nvPr/>
        </p:nvGrpSpPr>
        <p:grpSpPr>
          <a:xfrm rot="0">
            <a:off x="12493318" y="1741985"/>
            <a:ext cx="4706594" cy="8545015"/>
            <a:chOff x="0" y="0"/>
            <a:chExt cx="3497580" cy="6350000"/>
          </a:xfrm>
        </p:grpSpPr>
        <p:sp>
          <p:nvSpPr>
            <p:cNvPr name="Freeform 12" id="12"/>
            <p:cNvSpPr/>
            <p:nvPr/>
          </p:nvSpPr>
          <p:spPr>
            <a:xfrm flipH="false" flipV="false" rot="0">
              <a:off x="0" y="0"/>
              <a:ext cx="3497580" cy="6350000"/>
            </a:xfrm>
            <a:custGeom>
              <a:avLst/>
              <a:gdLst/>
              <a:ahLst/>
              <a:cxnLst/>
              <a:rect r="r" b="b" t="t" l="l"/>
              <a:pathLst>
                <a:path h="6350000" w="3497580">
                  <a:moveTo>
                    <a:pt x="3497580" y="6350000"/>
                  </a:moveTo>
                  <a:lnTo>
                    <a:pt x="744220" y="6350000"/>
                  </a:lnTo>
                  <a:lnTo>
                    <a:pt x="0" y="0"/>
                  </a:lnTo>
                  <a:lnTo>
                    <a:pt x="2753360" y="0"/>
                  </a:lnTo>
                  <a:lnTo>
                    <a:pt x="3497580" y="6350000"/>
                  </a:lnTo>
                  <a:close/>
                </a:path>
              </a:pathLst>
            </a:custGeom>
            <a:blipFill>
              <a:blip r:embed="rId3"/>
              <a:stretch>
                <a:fillRect l="-79438" t="-11186" r="-22914" b="-269"/>
              </a:stretch>
            </a:blipFill>
          </p:spPr>
        </p:sp>
      </p:grpSp>
      <p:grpSp>
        <p:nvGrpSpPr>
          <p:cNvPr name="Group 13" id="13"/>
          <p:cNvGrpSpPr/>
          <p:nvPr/>
        </p:nvGrpSpPr>
        <p:grpSpPr>
          <a:xfrm rot="0">
            <a:off x="9289067" y="1028700"/>
            <a:ext cx="3695804" cy="6709884"/>
            <a:chOff x="0" y="0"/>
            <a:chExt cx="3497580" cy="6350000"/>
          </a:xfrm>
        </p:grpSpPr>
        <p:sp>
          <p:nvSpPr>
            <p:cNvPr name="Freeform 14" id="14"/>
            <p:cNvSpPr/>
            <p:nvPr/>
          </p:nvSpPr>
          <p:spPr>
            <a:xfrm flipH="false" flipV="false" rot="0">
              <a:off x="0" y="0"/>
              <a:ext cx="3497580" cy="6350000"/>
            </a:xfrm>
            <a:custGeom>
              <a:avLst/>
              <a:gdLst/>
              <a:ahLst/>
              <a:cxnLst/>
              <a:rect r="r" b="b" t="t" l="l"/>
              <a:pathLst>
                <a:path h="6350000" w="3497580">
                  <a:moveTo>
                    <a:pt x="3497580" y="6350000"/>
                  </a:moveTo>
                  <a:lnTo>
                    <a:pt x="744220" y="6350000"/>
                  </a:lnTo>
                  <a:lnTo>
                    <a:pt x="0" y="0"/>
                  </a:lnTo>
                  <a:lnTo>
                    <a:pt x="2753360" y="0"/>
                  </a:lnTo>
                  <a:lnTo>
                    <a:pt x="3497580" y="6350000"/>
                  </a:lnTo>
                  <a:close/>
                </a:path>
              </a:pathLst>
            </a:custGeom>
            <a:blipFill>
              <a:blip r:embed="rId3"/>
              <a:stretch>
                <a:fillRect l="-13043" t="-3089" r="-142362" b="-37588"/>
              </a:stretch>
            </a:blipFill>
          </p:spPr>
        </p:sp>
      </p:grpSp>
      <p:grpSp>
        <p:nvGrpSpPr>
          <p:cNvPr name="Group 15" id="15"/>
          <p:cNvGrpSpPr/>
          <p:nvPr/>
        </p:nvGrpSpPr>
        <p:grpSpPr>
          <a:xfrm rot="0">
            <a:off x="11601999" y="7960287"/>
            <a:ext cx="1782636" cy="3236449"/>
            <a:chOff x="0" y="0"/>
            <a:chExt cx="3497580" cy="6350000"/>
          </a:xfrm>
        </p:grpSpPr>
        <p:sp>
          <p:nvSpPr>
            <p:cNvPr name="Freeform 16" id="16"/>
            <p:cNvSpPr/>
            <p:nvPr/>
          </p:nvSpPr>
          <p:spPr>
            <a:xfrm flipH="false" flipV="false" rot="0">
              <a:off x="0" y="0"/>
              <a:ext cx="3497580" cy="6350000"/>
            </a:xfrm>
            <a:custGeom>
              <a:avLst/>
              <a:gdLst/>
              <a:ahLst/>
              <a:cxnLst/>
              <a:rect r="r" b="b" t="t" l="l"/>
              <a:pathLst>
                <a:path h="6350000" w="3497580">
                  <a:moveTo>
                    <a:pt x="3497580" y="6350000"/>
                  </a:moveTo>
                  <a:lnTo>
                    <a:pt x="744220" y="6350000"/>
                  </a:lnTo>
                  <a:lnTo>
                    <a:pt x="0" y="0"/>
                  </a:lnTo>
                  <a:lnTo>
                    <a:pt x="2753360" y="0"/>
                  </a:lnTo>
                  <a:lnTo>
                    <a:pt x="3497580" y="6350000"/>
                  </a:lnTo>
                  <a:close/>
                </a:path>
              </a:pathLst>
            </a:custGeom>
            <a:blipFill>
              <a:blip r:embed="rId3"/>
              <a:stretch>
                <a:fillRect l="-357907" t="-304955" r="-277305" b="0"/>
              </a:stretch>
            </a:blipFill>
          </p:spPr>
        </p:sp>
      </p:grpSp>
      <p:sp>
        <p:nvSpPr>
          <p:cNvPr name="TextBox 17" id="17"/>
          <p:cNvSpPr txBox="true"/>
          <p:nvPr/>
        </p:nvSpPr>
        <p:spPr>
          <a:xfrm rot="0">
            <a:off x="2215212" y="1979809"/>
            <a:ext cx="5714461" cy="1193800"/>
          </a:xfrm>
          <a:prstGeom prst="rect">
            <a:avLst/>
          </a:prstGeom>
        </p:spPr>
        <p:txBody>
          <a:bodyPr anchor="t" rtlCol="false" tIns="0" lIns="0" bIns="0" rIns="0">
            <a:spAutoFit/>
          </a:bodyPr>
          <a:lstStyle/>
          <a:p>
            <a:pPr algn="l">
              <a:lnSpc>
                <a:spcPts val="9799"/>
              </a:lnSpc>
              <a:spcBef>
                <a:spcPct val="0"/>
              </a:spcBef>
            </a:pPr>
            <a:r>
              <a:rPr lang="en-US" sz="6999">
                <a:solidFill>
                  <a:srgbClr val="C101FB"/>
                </a:solidFill>
                <a:latin typeface="Bebas Neue Cyrillic"/>
                <a:ea typeface="Bebas Neue Cyrillic"/>
                <a:cs typeface="Bebas Neue Cyrillic"/>
                <a:sym typeface="Bebas Neue Cyrillic"/>
              </a:rPr>
              <a:t>Conclusioni</a:t>
            </a:r>
          </a:p>
        </p:txBody>
      </p:sp>
      <p:grpSp>
        <p:nvGrpSpPr>
          <p:cNvPr name="Group 18" id="18"/>
          <p:cNvGrpSpPr/>
          <p:nvPr/>
        </p:nvGrpSpPr>
        <p:grpSpPr>
          <a:xfrm rot="0">
            <a:off x="1028700" y="3344802"/>
            <a:ext cx="338875" cy="338875"/>
            <a:chOff x="0" y="0"/>
            <a:chExt cx="406400" cy="406400"/>
          </a:xfrm>
        </p:grpSpPr>
        <p:sp>
          <p:nvSpPr>
            <p:cNvPr name="Freeform 19" id="19"/>
            <p:cNvSpPr/>
            <p:nvPr/>
          </p:nvSpPr>
          <p:spPr>
            <a:xfrm flipH="false" flipV="false" rot="0">
              <a:off x="0" y="0"/>
              <a:ext cx="406400" cy="406400"/>
            </a:xfrm>
            <a:custGeom>
              <a:avLst/>
              <a:gdLst/>
              <a:ahLst/>
              <a:cxnLst/>
              <a:rect r="r" b="b" t="t" l="l"/>
              <a:pathLst>
                <a:path h="406400" w="406400">
                  <a:moveTo>
                    <a:pt x="0" y="0"/>
                  </a:moveTo>
                  <a:lnTo>
                    <a:pt x="406400" y="0"/>
                  </a:lnTo>
                  <a:lnTo>
                    <a:pt x="406400" y="406400"/>
                  </a:lnTo>
                  <a:lnTo>
                    <a:pt x="0" y="406400"/>
                  </a:lnTo>
                  <a:close/>
                </a:path>
              </a:pathLst>
            </a:custGeom>
            <a:gradFill rotWithShape="true">
              <a:gsLst>
                <a:gs pos="0">
                  <a:srgbClr val="003A89">
                    <a:alpha val="100000"/>
                  </a:srgbClr>
                </a:gs>
                <a:gs pos="100000">
                  <a:srgbClr val="C700FF">
                    <a:alpha val="100000"/>
                  </a:srgbClr>
                </a:gs>
              </a:gsLst>
              <a:lin ang="2700000"/>
            </a:gradFill>
          </p:spPr>
        </p:sp>
        <p:sp>
          <p:nvSpPr>
            <p:cNvPr name="TextBox 20" id="20"/>
            <p:cNvSpPr txBox="true"/>
            <p:nvPr/>
          </p:nvSpPr>
          <p:spPr>
            <a:xfrm>
              <a:off x="0" y="-47625"/>
              <a:ext cx="406400" cy="454025"/>
            </a:xfrm>
            <a:prstGeom prst="rect">
              <a:avLst/>
            </a:prstGeom>
          </p:spPr>
          <p:txBody>
            <a:bodyPr anchor="ctr" rtlCol="false" tIns="50800" lIns="50800" bIns="50800" rIns="50800"/>
            <a:lstStyle/>
            <a:p>
              <a:pPr algn="ctr">
                <a:lnSpc>
                  <a:spcPts val="2239"/>
                </a:lnSpc>
              </a:pPr>
            </a:p>
          </p:txBody>
        </p:sp>
      </p:grpSp>
      <p:sp>
        <p:nvSpPr>
          <p:cNvPr name="TextBox 21" id="21"/>
          <p:cNvSpPr txBox="true"/>
          <p:nvPr/>
        </p:nvSpPr>
        <p:spPr>
          <a:xfrm rot="0">
            <a:off x="1674157" y="3316227"/>
            <a:ext cx="6528426" cy="1868805"/>
          </a:xfrm>
          <a:prstGeom prst="rect">
            <a:avLst/>
          </a:prstGeom>
        </p:spPr>
        <p:txBody>
          <a:bodyPr anchor="t" rtlCol="false" tIns="0" lIns="0" bIns="0" rIns="0">
            <a:spAutoFit/>
          </a:bodyPr>
          <a:lstStyle/>
          <a:p>
            <a:pPr algn="just">
              <a:lnSpc>
                <a:spcPts val="2520"/>
              </a:lnSpc>
              <a:spcBef>
                <a:spcPct val="0"/>
              </a:spcBef>
            </a:pPr>
            <a:r>
              <a:rPr lang="en-US" sz="1800">
                <a:solidFill>
                  <a:srgbClr val="FFFFFF"/>
                </a:solidFill>
                <a:latin typeface="Open Sans"/>
                <a:ea typeface="Open Sans"/>
                <a:cs typeface="Open Sans"/>
                <a:sym typeface="Open Sans"/>
              </a:rPr>
              <a:t>La progettazione e realizzazione di un agente guida per il museo ha rappresentato un'esperienza impegnativa e stimolante, permettendo di applicare conoscenze di robotica e intelligenza artificiale a un problema reale. Il progetto ha unito queste discipline in una metodologia innovativa, creando un sistema funzionale e avanzato.</a:t>
            </a:r>
          </a:p>
        </p:txBody>
      </p:sp>
      <p:grpSp>
        <p:nvGrpSpPr>
          <p:cNvPr name="Group 22" id="22"/>
          <p:cNvGrpSpPr/>
          <p:nvPr/>
        </p:nvGrpSpPr>
        <p:grpSpPr>
          <a:xfrm rot="0">
            <a:off x="1028700" y="5584081"/>
            <a:ext cx="338875" cy="338875"/>
            <a:chOff x="0" y="0"/>
            <a:chExt cx="406400" cy="406400"/>
          </a:xfrm>
        </p:grpSpPr>
        <p:sp>
          <p:nvSpPr>
            <p:cNvPr name="Freeform 23" id="23"/>
            <p:cNvSpPr/>
            <p:nvPr/>
          </p:nvSpPr>
          <p:spPr>
            <a:xfrm flipH="false" flipV="false" rot="0">
              <a:off x="0" y="0"/>
              <a:ext cx="406400" cy="406400"/>
            </a:xfrm>
            <a:custGeom>
              <a:avLst/>
              <a:gdLst/>
              <a:ahLst/>
              <a:cxnLst/>
              <a:rect r="r" b="b" t="t" l="l"/>
              <a:pathLst>
                <a:path h="406400" w="406400">
                  <a:moveTo>
                    <a:pt x="0" y="0"/>
                  </a:moveTo>
                  <a:lnTo>
                    <a:pt x="406400" y="0"/>
                  </a:lnTo>
                  <a:lnTo>
                    <a:pt x="406400" y="406400"/>
                  </a:lnTo>
                  <a:lnTo>
                    <a:pt x="0" y="406400"/>
                  </a:lnTo>
                  <a:close/>
                </a:path>
              </a:pathLst>
            </a:custGeom>
            <a:gradFill rotWithShape="true">
              <a:gsLst>
                <a:gs pos="0">
                  <a:srgbClr val="003A89">
                    <a:alpha val="100000"/>
                  </a:srgbClr>
                </a:gs>
                <a:gs pos="100000">
                  <a:srgbClr val="C700FF">
                    <a:alpha val="100000"/>
                  </a:srgbClr>
                </a:gs>
              </a:gsLst>
              <a:lin ang="2700000"/>
            </a:gradFill>
          </p:spPr>
        </p:sp>
        <p:sp>
          <p:nvSpPr>
            <p:cNvPr name="TextBox 24" id="24"/>
            <p:cNvSpPr txBox="true"/>
            <p:nvPr/>
          </p:nvSpPr>
          <p:spPr>
            <a:xfrm>
              <a:off x="0" y="-47625"/>
              <a:ext cx="406400" cy="454025"/>
            </a:xfrm>
            <a:prstGeom prst="rect">
              <a:avLst/>
            </a:prstGeom>
          </p:spPr>
          <p:txBody>
            <a:bodyPr anchor="ctr" rtlCol="false" tIns="50800" lIns="50800" bIns="50800" rIns="50800"/>
            <a:lstStyle/>
            <a:p>
              <a:pPr algn="ctr">
                <a:lnSpc>
                  <a:spcPts val="2239"/>
                </a:lnSpc>
              </a:pPr>
            </a:p>
          </p:txBody>
        </p:sp>
      </p:grpSp>
      <p:sp>
        <p:nvSpPr>
          <p:cNvPr name="TextBox 25" id="25"/>
          <p:cNvSpPr txBox="true"/>
          <p:nvPr/>
        </p:nvSpPr>
        <p:spPr>
          <a:xfrm rot="0">
            <a:off x="1674157" y="5555506"/>
            <a:ext cx="6528426" cy="3754755"/>
          </a:xfrm>
          <a:prstGeom prst="rect">
            <a:avLst/>
          </a:prstGeom>
        </p:spPr>
        <p:txBody>
          <a:bodyPr anchor="t" rtlCol="false" tIns="0" lIns="0" bIns="0" rIns="0">
            <a:spAutoFit/>
          </a:bodyPr>
          <a:lstStyle/>
          <a:p>
            <a:pPr algn="just">
              <a:lnSpc>
                <a:spcPts val="2520"/>
              </a:lnSpc>
            </a:pPr>
            <a:r>
              <a:rPr lang="en-US" sz="1800">
                <a:solidFill>
                  <a:srgbClr val="FFFFFF"/>
                </a:solidFill>
                <a:latin typeface="Open Sans"/>
                <a:ea typeface="Open Sans"/>
                <a:cs typeface="Open Sans"/>
                <a:sym typeface="Open Sans"/>
              </a:rPr>
              <a:t>Futuri sviluppi potrebbero includere:</a:t>
            </a:r>
          </a:p>
          <a:p>
            <a:pPr algn="just" marL="388620" indent="-194310" lvl="1">
              <a:lnSpc>
                <a:spcPts val="2520"/>
              </a:lnSpc>
              <a:buFont typeface="Arial"/>
              <a:buChar char="•"/>
            </a:pPr>
            <a:r>
              <a:rPr lang="en-US" sz="1800">
                <a:solidFill>
                  <a:srgbClr val="FFFFFF"/>
                </a:solidFill>
                <a:latin typeface="Open Sans"/>
                <a:ea typeface="Open Sans"/>
                <a:cs typeface="Open Sans"/>
                <a:sym typeface="Open Sans"/>
              </a:rPr>
              <a:t>Migliorare l'interazione uomo-macchina per una comunicazione più naturale.</a:t>
            </a:r>
          </a:p>
          <a:p>
            <a:pPr algn="just" marL="388620" indent="-194310" lvl="1">
              <a:lnSpc>
                <a:spcPts val="2520"/>
              </a:lnSpc>
              <a:buFont typeface="Arial"/>
              <a:buChar char="•"/>
            </a:pPr>
            <a:r>
              <a:rPr lang="en-US" sz="1800">
                <a:solidFill>
                  <a:srgbClr val="FFFFFF"/>
                </a:solidFill>
                <a:latin typeface="Open Sans"/>
                <a:ea typeface="Open Sans"/>
                <a:cs typeface="Open Sans"/>
                <a:sym typeface="Open Sans"/>
              </a:rPr>
              <a:t>Integrare la realtà virtuale per un'esperienza più immersiva.</a:t>
            </a:r>
          </a:p>
          <a:p>
            <a:pPr algn="just" marL="388620" indent="-194310" lvl="1">
              <a:lnSpc>
                <a:spcPts val="2520"/>
              </a:lnSpc>
              <a:buFont typeface="Arial"/>
              <a:buChar char="•"/>
            </a:pPr>
            <a:r>
              <a:rPr lang="en-US" sz="1800">
                <a:solidFill>
                  <a:srgbClr val="FFFFFF"/>
                </a:solidFill>
                <a:latin typeface="Open Sans"/>
                <a:ea typeface="Open Sans"/>
                <a:cs typeface="Open Sans"/>
                <a:sym typeface="Open Sans"/>
              </a:rPr>
              <a:t>Ampliare le opere disponibili, includendo elementi statici e interattivi.</a:t>
            </a:r>
          </a:p>
          <a:p>
            <a:pPr algn="just" marL="388620" indent="-194310" lvl="1">
              <a:lnSpc>
                <a:spcPts val="2520"/>
              </a:lnSpc>
              <a:buFont typeface="Arial"/>
              <a:buChar char="•"/>
            </a:pPr>
            <a:r>
              <a:rPr lang="en-US" sz="1800">
                <a:solidFill>
                  <a:srgbClr val="FFFFFF"/>
                </a:solidFill>
                <a:latin typeface="Open Sans"/>
                <a:ea typeface="Open Sans"/>
                <a:cs typeface="Open Sans"/>
                <a:sym typeface="Open Sans"/>
              </a:rPr>
              <a:t>Rendere le interazioni con le opere più realistiche per un maggiore coinvolgimento emotivo e cognitivo.</a:t>
            </a:r>
          </a:p>
          <a:p>
            <a:pPr algn="just">
              <a:lnSpc>
                <a:spcPts val="2520"/>
              </a:lnSpc>
            </a:pPr>
          </a:p>
          <a:p>
            <a:pPr algn="just">
              <a:lnSpc>
                <a:spcPts val="2520"/>
              </a:lnSpc>
              <a:spcBef>
                <a:spcPct val="0"/>
              </a:spcBef>
            </a:pPr>
            <a:r>
              <a:rPr lang="en-US" sz="1800">
                <a:solidFill>
                  <a:srgbClr val="FFFFFF"/>
                </a:solidFill>
                <a:latin typeface="Open Sans"/>
                <a:ea typeface="Open Sans"/>
                <a:cs typeface="Open Sans"/>
                <a:sym typeface="Open Sans"/>
              </a:rPr>
              <a:t>Questi obiettivi mirano a potenziare l'efficacia e l'innovazione tecnologica applicata ai musei.</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19053D">
                <a:alpha val="100000"/>
              </a:srgbClr>
            </a:gs>
            <a:gs pos="100000">
              <a:srgbClr val="0C001E">
                <a:alpha val="100000"/>
              </a:srgbClr>
            </a:gs>
          </a:gsLst>
          <a:lin ang="2700000"/>
        </a:gradFill>
      </p:bgPr>
    </p:bg>
    <p:spTree>
      <p:nvGrpSpPr>
        <p:cNvPr id="1" name=""/>
        <p:cNvGrpSpPr/>
        <p:nvPr/>
      </p:nvGrpSpPr>
      <p:grpSpPr>
        <a:xfrm>
          <a:off x="0" y="0"/>
          <a:ext cx="0" cy="0"/>
          <a:chOff x="0" y="0"/>
          <a:chExt cx="0" cy="0"/>
        </a:xfrm>
      </p:grpSpPr>
      <p:grpSp>
        <p:nvGrpSpPr>
          <p:cNvPr name="Group 2" id="2"/>
          <p:cNvGrpSpPr/>
          <p:nvPr/>
        </p:nvGrpSpPr>
        <p:grpSpPr>
          <a:xfrm rot="0">
            <a:off x="18119337" y="7969812"/>
            <a:ext cx="168663" cy="1288488"/>
            <a:chOff x="0" y="0"/>
            <a:chExt cx="229432" cy="1752723"/>
          </a:xfrm>
        </p:grpSpPr>
        <p:sp>
          <p:nvSpPr>
            <p:cNvPr name="Freeform 3" id="3"/>
            <p:cNvSpPr/>
            <p:nvPr/>
          </p:nvSpPr>
          <p:spPr>
            <a:xfrm flipH="false" flipV="false" rot="0">
              <a:off x="0" y="0"/>
              <a:ext cx="229432" cy="1752723"/>
            </a:xfrm>
            <a:custGeom>
              <a:avLst/>
              <a:gdLst/>
              <a:ahLst/>
              <a:cxnLst/>
              <a:rect r="r" b="b" t="t" l="l"/>
              <a:pathLst>
                <a:path h="1752723" w="229432">
                  <a:moveTo>
                    <a:pt x="0" y="0"/>
                  </a:moveTo>
                  <a:lnTo>
                    <a:pt x="229432" y="0"/>
                  </a:lnTo>
                  <a:lnTo>
                    <a:pt x="229432" y="1752723"/>
                  </a:lnTo>
                  <a:lnTo>
                    <a:pt x="0" y="1752723"/>
                  </a:lnTo>
                  <a:close/>
                </a:path>
              </a:pathLst>
            </a:custGeom>
            <a:gradFill rotWithShape="true">
              <a:gsLst>
                <a:gs pos="0">
                  <a:srgbClr val="003A89">
                    <a:alpha val="100000"/>
                  </a:srgbClr>
                </a:gs>
                <a:gs pos="100000">
                  <a:srgbClr val="C700FF">
                    <a:alpha val="100000"/>
                  </a:srgbClr>
                </a:gs>
              </a:gsLst>
              <a:lin ang="2700000"/>
            </a:gradFill>
          </p:spPr>
        </p:sp>
        <p:sp>
          <p:nvSpPr>
            <p:cNvPr name="TextBox 4" id="4"/>
            <p:cNvSpPr txBox="true"/>
            <p:nvPr/>
          </p:nvSpPr>
          <p:spPr>
            <a:xfrm>
              <a:off x="0" y="-38100"/>
              <a:ext cx="229432" cy="1790823"/>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6230600" y="0"/>
            <a:ext cx="1028700" cy="1028700"/>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gradFill rotWithShape="true">
              <a:gsLst>
                <a:gs pos="0">
                  <a:srgbClr val="003A89">
                    <a:alpha val="100000"/>
                  </a:srgbClr>
                </a:gs>
                <a:gs pos="100000">
                  <a:srgbClr val="C700FF">
                    <a:alpha val="100000"/>
                  </a:srgbClr>
                </a:gs>
              </a:gsLst>
              <a:lin ang="2700000"/>
            </a:gradFill>
          </p:spPr>
        </p:sp>
        <p:sp>
          <p:nvSpPr>
            <p:cNvPr name="TextBox 7" id="7"/>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15879283" y="766647"/>
            <a:ext cx="4817434" cy="4817434"/>
          </a:xfrm>
          <a:custGeom>
            <a:avLst/>
            <a:gdLst/>
            <a:ahLst/>
            <a:cxnLst/>
            <a:rect r="r" b="b" t="t" l="l"/>
            <a:pathLst>
              <a:path h="4817434" w="4817434">
                <a:moveTo>
                  <a:pt x="0" y="0"/>
                </a:moveTo>
                <a:lnTo>
                  <a:pt x="4817434" y="0"/>
                </a:lnTo>
                <a:lnTo>
                  <a:pt x="4817434" y="4817434"/>
                </a:lnTo>
                <a:lnTo>
                  <a:pt x="0" y="4817434"/>
                </a:lnTo>
                <a:lnTo>
                  <a:pt x="0" y="0"/>
                </a:lnTo>
                <a:close/>
              </a:path>
            </a:pathLst>
          </a:custGeom>
          <a:blipFill>
            <a:blip r:embed="rId2">
              <a:alphaModFix amt="43999"/>
            </a:blip>
            <a:stretch>
              <a:fillRect l="0" t="0" r="0" b="0"/>
            </a:stretch>
          </a:blipFill>
        </p:spPr>
      </p:sp>
      <p:sp>
        <p:nvSpPr>
          <p:cNvPr name="Freeform 9" id="9"/>
          <p:cNvSpPr/>
          <p:nvPr/>
        </p:nvSpPr>
        <p:spPr>
          <a:xfrm flipH="false" flipV="false" rot="0">
            <a:off x="3700611" y="-1967240"/>
            <a:ext cx="3504866" cy="3504866"/>
          </a:xfrm>
          <a:custGeom>
            <a:avLst/>
            <a:gdLst/>
            <a:ahLst/>
            <a:cxnLst/>
            <a:rect r="r" b="b" t="t" l="l"/>
            <a:pathLst>
              <a:path h="3504866" w="3504866">
                <a:moveTo>
                  <a:pt x="0" y="0"/>
                </a:moveTo>
                <a:lnTo>
                  <a:pt x="3504866" y="0"/>
                </a:lnTo>
                <a:lnTo>
                  <a:pt x="3504866" y="3504867"/>
                </a:lnTo>
                <a:lnTo>
                  <a:pt x="0" y="3504867"/>
                </a:lnTo>
                <a:lnTo>
                  <a:pt x="0" y="0"/>
                </a:lnTo>
                <a:close/>
              </a:path>
            </a:pathLst>
          </a:custGeom>
          <a:blipFill>
            <a:blip r:embed="rId2">
              <a:alphaModFix amt="43999"/>
            </a:blip>
            <a:stretch>
              <a:fillRect l="0" t="0" r="0" b="0"/>
            </a:stretch>
          </a:blipFill>
        </p:spPr>
      </p:sp>
      <p:grpSp>
        <p:nvGrpSpPr>
          <p:cNvPr name="Group 10" id="10"/>
          <p:cNvGrpSpPr/>
          <p:nvPr/>
        </p:nvGrpSpPr>
        <p:grpSpPr>
          <a:xfrm rot="0">
            <a:off x="12493318" y="1741985"/>
            <a:ext cx="4706594" cy="8545015"/>
            <a:chOff x="0" y="0"/>
            <a:chExt cx="3497580" cy="6350000"/>
          </a:xfrm>
        </p:grpSpPr>
        <p:sp>
          <p:nvSpPr>
            <p:cNvPr name="Freeform 11" id="11"/>
            <p:cNvSpPr/>
            <p:nvPr/>
          </p:nvSpPr>
          <p:spPr>
            <a:xfrm flipH="false" flipV="false" rot="0">
              <a:off x="0" y="0"/>
              <a:ext cx="3497580" cy="6350000"/>
            </a:xfrm>
            <a:custGeom>
              <a:avLst/>
              <a:gdLst/>
              <a:ahLst/>
              <a:cxnLst/>
              <a:rect r="r" b="b" t="t" l="l"/>
              <a:pathLst>
                <a:path h="6350000" w="3497580">
                  <a:moveTo>
                    <a:pt x="3497580" y="6350000"/>
                  </a:moveTo>
                  <a:lnTo>
                    <a:pt x="744220" y="6350000"/>
                  </a:lnTo>
                  <a:lnTo>
                    <a:pt x="0" y="0"/>
                  </a:lnTo>
                  <a:lnTo>
                    <a:pt x="2753360" y="0"/>
                  </a:lnTo>
                  <a:lnTo>
                    <a:pt x="3497580" y="6350000"/>
                  </a:lnTo>
                  <a:close/>
                </a:path>
              </a:pathLst>
            </a:custGeom>
            <a:blipFill>
              <a:blip r:embed="rId3"/>
              <a:stretch>
                <a:fillRect l="-79438" t="-11186" r="-22914" b="-269"/>
              </a:stretch>
            </a:blipFill>
          </p:spPr>
        </p:sp>
      </p:grpSp>
      <p:grpSp>
        <p:nvGrpSpPr>
          <p:cNvPr name="Group 12" id="12"/>
          <p:cNvGrpSpPr/>
          <p:nvPr/>
        </p:nvGrpSpPr>
        <p:grpSpPr>
          <a:xfrm rot="0">
            <a:off x="9289067" y="1028700"/>
            <a:ext cx="3695804" cy="6709884"/>
            <a:chOff x="0" y="0"/>
            <a:chExt cx="3497580" cy="6350000"/>
          </a:xfrm>
        </p:grpSpPr>
        <p:sp>
          <p:nvSpPr>
            <p:cNvPr name="Freeform 13" id="13"/>
            <p:cNvSpPr/>
            <p:nvPr/>
          </p:nvSpPr>
          <p:spPr>
            <a:xfrm flipH="false" flipV="false" rot="0">
              <a:off x="0" y="0"/>
              <a:ext cx="3497580" cy="6350000"/>
            </a:xfrm>
            <a:custGeom>
              <a:avLst/>
              <a:gdLst/>
              <a:ahLst/>
              <a:cxnLst/>
              <a:rect r="r" b="b" t="t" l="l"/>
              <a:pathLst>
                <a:path h="6350000" w="3497580">
                  <a:moveTo>
                    <a:pt x="3497580" y="6350000"/>
                  </a:moveTo>
                  <a:lnTo>
                    <a:pt x="744220" y="6350000"/>
                  </a:lnTo>
                  <a:lnTo>
                    <a:pt x="0" y="0"/>
                  </a:lnTo>
                  <a:lnTo>
                    <a:pt x="2753360" y="0"/>
                  </a:lnTo>
                  <a:lnTo>
                    <a:pt x="3497580" y="6350000"/>
                  </a:lnTo>
                  <a:close/>
                </a:path>
              </a:pathLst>
            </a:custGeom>
            <a:blipFill>
              <a:blip r:embed="rId3"/>
              <a:stretch>
                <a:fillRect l="-13043" t="-3089" r="-142362" b="-37588"/>
              </a:stretch>
            </a:blipFill>
          </p:spPr>
        </p:sp>
      </p:grpSp>
      <p:grpSp>
        <p:nvGrpSpPr>
          <p:cNvPr name="Group 14" id="14"/>
          <p:cNvGrpSpPr/>
          <p:nvPr/>
        </p:nvGrpSpPr>
        <p:grpSpPr>
          <a:xfrm rot="0">
            <a:off x="11601999" y="7960287"/>
            <a:ext cx="1782636" cy="3236449"/>
            <a:chOff x="0" y="0"/>
            <a:chExt cx="3497580" cy="6350000"/>
          </a:xfrm>
        </p:grpSpPr>
        <p:sp>
          <p:nvSpPr>
            <p:cNvPr name="Freeform 15" id="15"/>
            <p:cNvSpPr/>
            <p:nvPr/>
          </p:nvSpPr>
          <p:spPr>
            <a:xfrm flipH="false" flipV="false" rot="0">
              <a:off x="0" y="0"/>
              <a:ext cx="3497580" cy="6350000"/>
            </a:xfrm>
            <a:custGeom>
              <a:avLst/>
              <a:gdLst/>
              <a:ahLst/>
              <a:cxnLst/>
              <a:rect r="r" b="b" t="t" l="l"/>
              <a:pathLst>
                <a:path h="6350000" w="3497580">
                  <a:moveTo>
                    <a:pt x="3497580" y="6350000"/>
                  </a:moveTo>
                  <a:lnTo>
                    <a:pt x="744220" y="6350000"/>
                  </a:lnTo>
                  <a:lnTo>
                    <a:pt x="0" y="0"/>
                  </a:lnTo>
                  <a:lnTo>
                    <a:pt x="2753360" y="0"/>
                  </a:lnTo>
                  <a:lnTo>
                    <a:pt x="3497580" y="6350000"/>
                  </a:lnTo>
                  <a:close/>
                </a:path>
              </a:pathLst>
            </a:custGeom>
            <a:blipFill>
              <a:blip r:embed="rId3"/>
              <a:stretch>
                <a:fillRect l="-357907" t="-304955" r="-277305" b="0"/>
              </a:stretch>
            </a:blipFill>
          </p:spPr>
        </p:sp>
      </p:grpSp>
      <p:grpSp>
        <p:nvGrpSpPr>
          <p:cNvPr name="Group 16" id="16"/>
          <p:cNvGrpSpPr/>
          <p:nvPr/>
        </p:nvGrpSpPr>
        <p:grpSpPr>
          <a:xfrm rot="0">
            <a:off x="965804" y="3607240"/>
            <a:ext cx="881874" cy="830738"/>
            <a:chOff x="0" y="0"/>
            <a:chExt cx="862832" cy="812800"/>
          </a:xfrm>
        </p:grpSpPr>
        <p:sp>
          <p:nvSpPr>
            <p:cNvPr name="Freeform 17" id="17"/>
            <p:cNvSpPr/>
            <p:nvPr/>
          </p:nvSpPr>
          <p:spPr>
            <a:xfrm flipH="false" flipV="false" rot="0">
              <a:off x="0" y="0"/>
              <a:ext cx="862832" cy="812800"/>
            </a:xfrm>
            <a:custGeom>
              <a:avLst/>
              <a:gdLst/>
              <a:ahLst/>
              <a:cxnLst/>
              <a:rect r="r" b="b" t="t" l="l"/>
              <a:pathLst>
                <a:path h="812800" w="862832">
                  <a:moveTo>
                    <a:pt x="0" y="0"/>
                  </a:moveTo>
                  <a:lnTo>
                    <a:pt x="862832" y="0"/>
                  </a:lnTo>
                  <a:lnTo>
                    <a:pt x="862832" y="812800"/>
                  </a:lnTo>
                  <a:lnTo>
                    <a:pt x="0" y="812800"/>
                  </a:lnTo>
                  <a:close/>
                </a:path>
              </a:pathLst>
            </a:custGeom>
            <a:gradFill rotWithShape="true">
              <a:gsLst>
                <a:gs pos="0">
                  <a:srgbClr val="003A89">
                    <a:alpha val="100000"/>
                  </a:srgbClr>
                </a:gs>
                <a:gs pos="100000">
                  <a:srgbClr val="C700FF">
                    <a:alpha val="100000"/>
                  </a:srgbClr>
                </a:gs>
              </a:gsLst>
              <a:lin ang="2700000"/>
            </a:gradFill>
          </p:spPr>
        </p:sp>
        <p:sp>
          <p:nvSpPr>
            <p:cNvPr name="TextBox 18" id="18"/>
            <p:cNvSpPr txBox="true"/>
            <p:nvPr/>
          </p:nvSpPr>
          <p:spPr>
            <a:xfrm>
              <a:off x="0" y="-47625"/>
              <a:ext cx="862832" cy="860425"/>
            </a:xfrm>
            <a:prstGeom prst="rect">
              <a:avLst/>
            </a:prstGeom>
          </p:spPr>
          <p:txBody>
            <a:bodyPr anchor="ctr" rtlCol="false" tIns="50800" lIns="50800" bIns="50800" rIns="50800"/>
            <a:lstStyle/>
            <a:p>
              <a:pPr algn="ctr">
                <a:lnSpc>
                  <a:spcPts val="2239"/>
                </a:lnSpc>
              </a:pPr>
            </a:p>
          </p:txBody>
        </p:sp>
      </p:grpSp>
      <p:sp>
        <p:nvSpPr>
          <p:cNvPr name="TextBox 19" id="19"/>
          <p:cNvSpPr txBox="true"/>
          <p:nvPr/>
        </p:nvSpPr>
        <p:spPr>
          <a:xfrm rot="0">
            <a:off x="1083977" y="3819891"/>
            <a:ext cx="645527" cy="367337"/>
          </a:xfrm>
          <a:prstGeom prst="rect">
            <a:avLst/>
          </a:prstGeom>
        </p:spPr>
        <p:txBody>
          <a:bodyPr anchor="t" rtlCol="false" tIns="0" lIns="0" bIns="0" rIns="0">
            <a:spAutoFit/>
          </a:bodyPr>
          <a:lstStyle/>
          <a:p>
            <a:pPr algn="ctr">
              <a:lnSpc>
                <a:spcPts val="3088"/>
              </a:lnSpc>
              <a:spcBef>
                <a:spcPct val="0"/>
              </a:spcBef>
            </a:pPr>
            <a:r>
              <a:rPr lang="en-US" b="true" sz="2206">
                <a:solidFill>
                  <a:srgbClr val="FFFFFF"/>
                </a:solidFill>
                <a:latin typeface="Open Sans Bold"/>
                <a:ea typeface="Open Sans Bold"/>
                <a:cs typeface="Open Sans Bold"/>
                <a:sym typeface="Open Sans Bold"/>
              </a:rPr>
              <a:t>01</a:t>
            </a:r>
          </a:p>
        </p:txBody>
      </p:sp>
      <p:sp>
        <p:nvSpPr>
          <p:cNvPr name="TextBox 20" id="20"/>
          <p:cNvSpPr txBox="true"/>
          <p:nvPr/>
        </p:nvSpPr>
        <p:spPr>
          <a:xfrm rot="0">
            <a:off x="2126103" y="3428620"/>
            <a:ext cx="4368545" cy="367337"/>
          </a:xfrm>
          <a:prstGeom prst="rect">
            <a:avLst/>
          </a:prstGeom>
        </p:spPr>
        <p:txBody>
          <a:bodyPr anchor="t" rtlCol="false" tIns="0" lIns="0" bIns="0" rIns="0">
            <a:spAutoFit/>
          </a:bodyPr>
          <a:lstStyle/>
          <a:p>
            <a:pPr algn="l">
              <a:lnSpc>
                <a:spcPts val="3088"/>
              </a:lnSpc>
              <a:spcBef>
                <a:spcPct val="0"/>
              </a:spcBef>
            </a:pPr>
            <a:r>
              <a:rPr lang="en-US" b="true" sz="2206">
                <a:solidFill>
                  <a:srgbClr val="C101FB"/>
                </a:solidFill>
                <a:latin typeface="Open Sans Bold"/>
                <a:ea typeface="Open Sans Bold"/>
                <a:cs typeface="Open Sans Bold"/>
                <a:sym typeface="Open Sans Bold"/>
              </a:rPr>
              <a:t>Museum of the Future (Dubai)</a:t>
            </a:r>
          </a:p>
        </p:txBody>
      </p:sp>
      <p:grpSp>
        <p:nvGrpSpPr>
          <p:cNvPr name="Group 21" id="21"/>
          <p:cNvGrpSpPr/>
          <p:nvPr/>
        </p:nvGrpSpPr>
        <p:grpSpPr>
          <a:xfrm rot="0">
            <a:off x="965804" y="5315281"/>
            <a:ext cx="881874" cy="830738"/>
            <a:chOff x="0" y="0"/>
            <a:chExt cx="862832" cy="812800"/>
          </a:xfrm>
        </p:grpSpPr>
        <p:sp>
          <p:nvSpPr>
            <p:cNvPr name="Freeform 22" id="22"/>
            <p:cNvSpPr/>
            <p:nvPr/>
          </p:nvSpPr>
          <p:spPr>
            <a:xfrm flipH="false" flipV="false" rot="0">
              <a:off x="0" y="0"/>
              <a:ext cx="862832" cy="812800"/>
            </a:xfrm>
            <a:custGeom>
              <a:avLst/>
              <a:gdLst/>
              <a:ahLst/>
              <a:cxnLst/>
              <a:rect r="r" b="b" t="t" l="l"/>
              <a:pathLst>
                <a:path h="812800" w="862832">
                  <a:moveTo>
                    <a:pt x="0" y="0"/>
                  </a:moveTo>
                  <a:lnTo>
                    <a:pt x="862832" y="0"/>
                  </a:lnTo>
                  <a:lnTo>
                    <a:pt x="862832" y="812800"/>
                  </a:lnTo>
                  <a:lnTo>
                    <a:pt x="0" y="812800"/>
                  </a:lnTo>
                  <a:close/>
                </a:path>
              </a:pathLst>
            </a:custGeom>
            <a:gradFill rotWithShape="true">
              <a:gsLst>
                <a:gs pos="0">
                  <a:srgbClr val="003A89">
                    <a:alpha val="100000"/>
                  </a:srgbClr>
                </a:gs>
                <a:gs pos="100000">
                  <a:srgbClr val="C700FF">
                    <a:alpha val="100000"/>
                  </a:srgbClr>
                </a:gs>
              </a:gsLst>
              <a:lin ang="2700000"/>
            </a:gradFill>
          </p:spPr>
        </p:sp>
        <p:sp>
          <p:nvSpPr>
            <p:cNvPr name="TextBox 23" id="23"/>
            <p:cNvSpPr txBox="true"/>
            <p:nvPr/>
          </p:nvSpPr>
          <p:spPr>
            <a:xfrm>
              <a:off x="0" y="-47625"/>
              <a:ext cx="862832" cy="860425"/>
            </a:xfrm>
            <a:prstGeom prst="rect">
              <a:avLst/>
            </a:prstGeom>
          </p:spPr>
          <p:txBody>
            <a:bodyPr anchor="ctr" rtlCol="false" tIns="50800" lIns="50800" bIns="50800" rIns="50800"/>
            <a:lstStyle/>
            <a:p>
              <a:pPr algn="ctr">
                <a:lnSpc>
                  <a:spcPts val="2239"/>
                </a:lnSpc>
              </a:pPr>
            </a:p>
          </p:txBody>
        </p:sp>
      </p:grpSp>
      <p:sp>
        <p:nvSpPr>
          <p:cNvPr name="TextBox 24" id="24"/>
          <p:cNvSpPr txBox="true"/>
          <p:nvPr/>
        </p:nvSpPr>
        <p:spPr>
          <a:xfrm rot="0">
            <a:off x="1083977" y="5527931"/>
            <a:ext cx="645527" cy="367337"/>
          </a:xfrm>
          <a:prstGeom prst="rect">
            <a:avLst/>
          </a:prstGeom>
        </p:spPr>
        <p:txBody>
          <a:bodyPr anchor="t" rtlCol="false" tIns="0" lIns="0" bIns="0" rIns="0">
            <a:spAutoFit/>
          </a:bodyPr>
          <a:lstStyle/>
          <a:p>
            <a:pPr algn="ctr">
              <a:lnSpc>
                <a:spcPts val="3088"/>
              </a:lnSpc>
              <a:spcBef>
                <a:spcPct val="0"/>
              </a:spcBef>
            </a:pPr>
            <a:r>
              <a:rPr lang="en-US" b="true" sz="2206">
                <a:solidFill>
                  <a:srgbClr val="FFFFFF"/>
                </a:solidFill>
                <a:latin typeface="Open Sans Bold"/>
                <a:ea typeface="Open Sans Bold"/>
                <a:cs typeface="Open Sans Bold"/>
                <a:sym typeface="Open Sans Bold"/>
              </a:rPr>
              <a:t>02</a:t>
            </a:r>
          </a:p>
        </p:txBody>
      </p:sp>
      <p:sp>
        <p:nvSpPr>
          <p:cNvPr name="TextBox 25" id="25"/>
          <p:cNvSpPr txBox="true"/>
          <p:nvPr/>
        </p:nvSpPr>
        <p:spPr>
          <a:xfrm rot="0">
            <a:off x="2145061" y="5112562"/>
            <a:ext cx="2617992" cy="367337"/>
          </a:xfrm>
          <a:prstGeom prst="rect">
            <a:avLst/>
          </a:prstGeom>
        </p:spPr>
        <p:txBody>
          <a:bodyPr anchor="t" rtlCol="false" tIns="0" lIns="0" bIns="0" rIns="0">
            <a:spAutoFit/>
          </a:bodyPr>
          <a:lstStyle/>
          <a:p>
            <a:pPr algn="l">
              <a:lnSpc>
                <a:spcPts val="3088"/>
              </a:lnSpc>
              <a:spcBef>
                <a:spcPct val="0"/>
              </a:spcBef>
            </a:pPr>
            <a:r>
              <a:rPr lang="en-US" b="true" sz="2206">
                <a:solidFill>
                  <a:srgbClr val="C101FB"/>
                </a:solidFill>
                <a:latin typeface="Open Sans Bold"/>
                <a:ea typeface="Open Sans Bold"/>
                <a:cs typeface="Open Sans Bold"/>
                <a:sym typeface="Open Sans Bold"/>
              </a:rPr>
              <a:t>Miraikan (Tokyo)</a:t>
            </a:r>
          </a:p>
        </p:txBody>
      </p:sp>
      <p:grpSp>
        <p:nvGrpSpPr>
          <p:cNvPr name="Group 26" id="26"/>
          <p:cNvGrpSpPr/>
          <p:nvPr/>
        </p:nvGrpSpPr>
        <p:grpSpPr>
          <a:xfrm rot="0">
            <a:off x="965804" y="7021648"/>
            <a:ext cx="881874" cy="830738"/>
            <a:chOff x="0" y="0"/>
            <a:chExt cx="862832" cy="812800"/>
          </a:xfrm>
        </p:grpSpPr>
        <p:sp>
          <p:nvSpPr>
            <p:cNvPr name="Freeform 27" id="27"/>
            <p:cNvSpPr/>
            <p:nvPr/>
          </p:nvSpPr>
          <p:spPr>
            <a:xfrm flipH="false" flipV="false" rot="0">
              <a:off x="0" y="0"/>
              <a:ext cx="862832" cy="812800"/>
            </a:xfrm>
            <a:custGeom>
              <a:avLst/>
              <a:gdLst/>
              <a:ahLst/>
              <a:cxnLst/>
              <a:rect r="r" b="b" t="t" l="l"/>
              <a:pathLst>
                <a:path h="812800" w="862832">
                  <a:moveTo>
                    <a:pt x="0" y="0"/>
                  </a:moveTo>
                  <a:lnTo>
                    <a:pt x="862832" y="0"/>
                  </a:lnTo>
                  <a:lnTo>
                    <a:pt x="862832" y="812800"/>
                  </a:lnTo>
                  <a:lnTo>
                    <a:pt x="0" y="812800"/>
                  </a:lnTo>
                  <a:close/>
                </a:path>
              </a:pathLst>
            </a:custGeom>
            <a:gradFill rotWithShape="true">
              <a:gsLst>
                <a:gs pos="0">
                  <a:srgbClr val="003A89">
                    <a:alpha val="100000"/>
                  </a:srgbClr>
                </a:gs>
                <a:gs pos="100000">
                  <a:srgbClr val="C700FF">
                    <a:alpha val="100000"/>
                  </a:srgbClr>
                </a:gs>
              </a:gsLst>
              <a:lin ang="2700000"/>
            </a:gradFill>
          </p:spPr>
        </p:sp>
        <p:sp>
          <p:nvSpPr>
            <p:cNvPr name="TextBox 28" id="28"/>
            <p:cNvSpPr txBox="true"/>
            <p:nvPr/>
          </p:nvSpPr>
          <p:spPr>
            <a:xfrm>
              <a:off x="0" y="-47625"/>
              <a:ext cx="862832" cy="860425"/>
            </a:xfrm>
            <a:prstGeom prst="rect">
              <a:avLst/>
            </a:prstGeom>
          </p:spPr>
          <p:txBody>
            <a:bodyPr anchor="ctr" rtlCol="false" tIns="50800" lIns="50800" bIns="50800" rIns="50800"/>
            <a:lstStyle/>
            <a:p>
              <a:pPr algn="ctr">
                <a:lnSpc>
                  <a:spcPts val="2239"/>
                </a:lnSpc>
              </a:pPr>
            </a:p>
          </p:txBody>
        </p:sp>
      </p:grpSp>
      <p:sp>
        <p:nvSpPr>
          <p:cNvPr name="TextBox 29" id="29"/>
          <p:cNvSpPr txBox="true"/>
          <p:nvPr/>
        </p:nvSpPr>
        <p:spPr>
          <a:xfrm rot="0">
            <a:off x="2126103" y="7389392"/>
            <a:ext cx="6557679" cy="683952"/>
          </a:xfrm>
          <a:prstGeom prst="rect">
            <a:avLst/>
          </a:prstGeom>
        </p:spPr>
        <p:txBody>
          <a:bodyPr anchor="t" rtlCol="false" tIns="0" lIns="0" bIns="0" rIns="0">
            <a:spAutoFit/>
          </a:bodyPr>
          <a:lstStyle/>
          <a:p>
            <a:pPr algn="just">
              <a:lnSpc>
                <a:spcPts val="2726"/>
              </a:lnSpc>
              <a:spcBef>
                <a:spcPct val="0"/>
              </a:spcBef>
            </a:pPr>
            <a:r>
              <a:rPr lang="en-US" sz="1947">
                <a:solidFill>
                  <a:srgbClr val="FFFFFF"/>
                </a:solidFill>
                <a:latin typeface="Open Sans"/>
                <a:ea typeface="Open Sans"/>
                <a:cs typeface="Open Sans"/>
                <a:sym typeface="Open Sans"/>
              </a:rPr>
              <a:t>Museo che presenta installazioni dinamiche e spazi dedicati alla realtà virtuale, </a:t>
            </a:r>
          </a:p>
        </p:txBody>
      </p:sp>
      <p:sp>
        <p:nvSpPr>
          <p:cNvPr name="TextBox 30" id="30"/>
          <p:cNvSpPr txBox="true"/>
          <p:nvPr/>
        </p:nvSpPr>
        <p:spPr>
          <a:xfrm rot="0">
            <a:off x="1083977" y="7234299"/>
            <a:ext cx="645527" cy="367337"/>
          </a:xfrm>
          <a:prstGeom prst="rect">
            <a:avLst/>
          </a:prstGeom>
        </p:spPr>
        <p:txBody>
          <a:bodyPr anchor="t" rtlCol="false" tIns="0" lIns="0" bIns="0" rIns="0">
            <a:spAutoFit/>
          </a:bodyPr>
          <a:lstStyle/>
          <a:p>
            <a:pPr algn="ctr">
              <a:lnSpc>
                <a:spcPts val="3088"/>
              </a:lnSpc>
              <a:spcBef>
                <a:spcPct val="0"/>
              </a:spcBef>
            </a:pPr>
            <a:r>
              <a:rPr lang="en-US" b="true" sz="2206">
                <a:solidFill>
                  <a:srgbClr val="FFFFFF"/>
                </a:solidFill>
                <a:latin typeface="Open Sans Bold"/>
                <a:ea typeface="Open Sans Bold"/>
                <a:cs typeface="Open Sans Bold"/>
                <a:sym typeface="Open Sans Bold"/>
              </a:rPr>
              <a:t>03</a:t>
            </a:r>
          </a:p>
        </p:txBody>
      </p:sp>
      <p:sp>
        <p:nvSpPr>
          <p:cNvPr name="TextBox 31" id="31"/>
          <p:cNvSpPr txBox="true"/>
          <p:nvPr/>
        </p:nvSpPr>
        <p:spPr>
          <a:xfrm rot="0">
            <a:off x="2126103" y="6983548"/>
            <a:ext cx="6779478" cy="367337"/>
          </a:xfrm>
          <a:prstGeom prst="rect">
            <a:avLst/>
          </a:prstGeom>
        </p:spPr>
        <p:txBody>
          <a:bodyPr anchor="t" rtlCol="false" tIns="0" lIns="0" bIns="0" rIns="0">
            <a:spAutoFit/>
          </a:bodyPr>
          <a:lstStyle/>
          <a:p>
            <a:pPr algn="l">
              <a:lnSpc>
                <a:spcPts val="3088"/>
              </a:lnSpc>
              <a:spcBef>
                <a:spcPct val="0"/>
              </a:spcBef>
            </a:pPr>
            <a:r>
              <a:rPr lang="en-US" b="true" sz="2206">
                <a:solidFill>
                  <a:srgbClr val="C101FB"/>
                </a:solidFill>
                <a:latin typeface="Open Sans Bold"/>
                <a:ea typeface="Open Sans Bold"/>
                <a:cs typeface="Open Sans Bold"/>
                <a:sym typeface="Open Sans Bold"/>
              </a:rPr>
              <a:t>Museo della Scienza e della Tecnologia (Milano)</a:t>
            </a:r>
          </a:p>
        </p:txBody>
      </p:sp>
      <p:sp>
        <p:nvSpPr>
          <p:cNvPr name="TextBox 32" id="32"/>
          <p:cNvSpPr txBox="true"/>
          <p:nvPr/>
        </p:nvSpPr>
        <p:spPr>
          <a:xfrm rot="0">
            <a:off x="2126103" y="5518406"/>
            <a:ext cx="6557679" cy="684018"/>
          </a:xfrm>
          <a:prstGeom prst="rect">
            <a:avLst/>
          </a:prstGeom>
        </p:spPr>
        <p:txBody>
          <a:bodyPr anchor="t" rtlCol="false" tIns="0" lIns="0" bIns="0" rIns="0">
            <a:spAutoFit/>
          </a:bodyPr>
          <a:lstStyle/>
          <a:p>
            <a:pPr algn="just">
              <a:lnSpc>
                <a:spcPts val="2723"/>
              </a:lnSpc>
              <a:spcBef>
                <a:spcPct val="0"/>
              </a:spcBef>
            </a:pPr>
            <a:r>
              <a:rPr lang="en-US" sz="1945">
                <a:solidFill>
                  <a:srgbClr val="FFFFFF"/>
                </a:solidFill>
                <a:latin typeface="Open Sans"/>
                <a:ea typeface="Open Sans"/>
                <a:cs typeface="Open Sans"/>
                <a:sym typeface="Open Sans"/>
              </a:rPr>
              <a:t>Museo che utilizza robot interattivi per esplorare temi scientifici complessi.</a:t>
            </a:r>
          </a:p>
        </p:txBody>
      </p:sp>
      <p:sp>
        <p:nvSpPr>
          <p:cNvPr name="TextBox 33" id="33"/>
          <p:cNvSpPr txBox="true"/>
          <p:nvPr/>
        </p:nvSpPr>
        <p:spPr>
          <a:xfrm rot="0">
            <a:off x="2126103" y="3826000"/>
            <a:ext cx="6557679" cy="684018"/>
          </a:xfrm>
          <a:prstGeom prst="rect">
            <a:avLst/>
          </a:prstGeom>
        </p:spPr>
        <p:txBody>
          <a:bodyPr anchor="t" rtlCol="false" tIns="0" lIns="0" bIns="0" rIns="0">
            <a:spAutoFit/>
          </a:bodyPr>
          <a:lstStyle/>
          <a:p>
            <a:pPr algn="just">
              <a:lnSpc>
                <a:spcPts val="2723"/>
              </a:lnSpc>
              <a:spcBef>
                <a:spcPct val="0"/>
              </a:spcBef>
            </a:pPr>
            <a:r>
              <a:rPr lang="en-US" sz="1945">
                <a:solidFill>
                  <a:srgbClr val="FFFFFF"/>
                </a:solidFill>
                <a:latin typeface="Open Sans"/>
                <a:ea typeface="Open Sans"/>
                <a:cs typeface="Open Sans"/>
                <a:sym typeface="Open Sans"/>
              </a:rPr>
              <a:t>Museo che combina intelligenza artificiale e realtà aumentata per un’esperienza multisensoriale.</a:t>
            </a:r>
          </a:p>
        </p:txBody>
      </p:sp>
      <p:sp>
        <p:nvSpPr>
          <p:cNvPr name="TextBox 34" id="34"/>
          <p:cNvSpPr txBox="true"/>
          <p:nvPr/>
        </p:nvSpPr>
        <p:spPr>
          <a:xfrm rot="0">
            <a:off x="2215212" y="1979809"/>
            <a:ext cx="5714461" cy="1193800"/>
          </a:xfrm>
          <a:prstGeom prst="rect">
            <a:avLst/>
          </a:prstGeom>
        </p:spPr>
        <p:txBody>
          <a:bodyPr anchor="t" rtlCol="false" tIns="0" lIns="0" bIns="0" rIns="0">
            <a:spAutoFit/>
          </a:bodyPr>
          <a:lstStyle/>
          <a:p>
            <a:pPr algn="l">
              <a:lnSpc>
                <a:spcPts val="9799"/>
              </a:lnSpc>
              <a:spcBef>
                <a:spcPct val="0"/>
              </a:spcBef>
            </a:pPr>
            <a:r>
              <a:rPr lang="en-US" sz="6999">
                <a:solidFill>
                  <a:srgbClr val="C101FB"/>
                </a:solidFill>
                <a:latin typeface="Bebas Neue Cyrillic"/>
                <a:ea typeface="Bebas Neue Cyrillic"/>
                <a:cs typeface="Bebas Neue Cyrillic"/>
                <a:sym typeface="Bebas Neue Cyrillic"/>
              </a:rPr>
              <a:t>musei innovativi</a:t>
            </a:r>
          </a:p>
        </p:txBody>
      </p:sp>
      <p:sp>
        <p:nvSpPr>
          <p:cNvPr name="Freeform 35" id="35"/>
          <p:cNvSpPr/>
          <p:nvPr/>
        </p:nvSpPr>
        <p:spPr>
          <a:xfrm flipH="false" flipV="false" rot="0">
            <a:off x="-1395202" y="7060732"/>
            <a:ext cx="5974530" cy="5974530"/>
          </a:xfrm>
          <a:custGeom>
            <a:avLst/>
            <a:gdLst/>
            <a:ahLst/>
            <a:cxnLst/>
            <a:rect r="r" b="b" t="t" l="l"/>
            <a:pathLst>
              <a:path h="5974530" w="5974530">
                <a:moveTo>
                  <a:pt x="0" y="0"/>
                </a:moveTo>
                <a:lnTo>
                  <a:pt x="5974530" y="0"/>
                </a:lnTo>
                <a:lnTo>
                  <a:pt x="5974530" y="5974530"/>
                </a:lnTo>
                <a:lnTo>
                  <a:pt x="0" y="5974530"/>
                </a:lnTo>
                <a:lnTo>
                  <a:pt x="0" y="0"/>
                </a:lnTo>
                <a:close/>
              </a:path>
            </a:pathLst>
          </a:custGeom>
          <a:blipFill>
            <a:blip r:embed="rId2">
              <a:alphaModFix amt="43999"/>
            </a:blip>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19053D">
                <a:alpha val="100000"/>
              </a:srgbClr>
            </a:gs>
            <a:gs pos="100000">
              <a:srgbClr val="0C001E">
                <a:alpha val="100000"/>
              </a:srgbClr>
            </a:gs>
          </a:gsLst>
          <a:lin ang="2700000"/>
        </a:gradFill>
      </p:bgPr>
    </p:bg>
    <p:spTree>
      <p:nvGrpSpPr>
        <p:cNvPr id="1" name=""/>
        <p:cNvGrpSpPr/>
        <p:nvPr/>
      </p:nvGrpSpPr>
      <p:grpSpPr>
        <a:xfrm>
          <a:off x="0" y="0"/>
          <a:ext cx="0" cy="0"/>
          <a:chOff x="0" y="0"/>
          <a:chExt cx="0" cy="0"/>
        </a:xfrm>
      </p:grpSpPr>
      <p:grpSp>
        <p:nvGrpSpPr>
          <p:cNvPr name="Group 2" id="2"/>
          <p:cNvGrpSpPr/>
          <p:nvPr/>
        </p:nvGrpSpPr>
        <p:grpSpPr>
          <a:xfrm rot="0">
            <a:off x="18119337" y="7969812"/>
            <a:ext cx="168663" cy="1288488"/>
            <a:chOff x="0" y="0"/>
            <a:chExt cx="229432" cy="1752723"/>
          </a:xfrm>
        </p:grpSpPr>
        <p:sp>
          <p:nvSpPr>
            <p:cNvPr name="Freeform 3" id="3"/>
            <p:cNvSpPr/>
            <p:nvPr/>
          </p:nvSpPr>
          <p:spPr>
            <a:xfrm flipH="false" flipV="false" rot="0">
              <a:off x="0" y="0"/>
              <a:ext cx="229432" cy="1752723"/>
            </a:xfrm>
            <a:custGeom>
              <a:avLst/>
              <a:gdLst/>
              <a:ahLst/>
              <a:cxnLst/>
              <a:rect r="r" b="b" t="t" l="l"/>
              <a:pathLst>
                <a:path h="1752723" w="229432">
                  <a:moveTo>
                    <a:pt x="0" y="0"/>
                  </a:moveTo>
                  <a:lnTo>
                    <a:pt x="229432" y="0"/>
                  </a:lnTo>
                  <a:lnTo>
                    <a:pt x="229432" y="1752723"/>
                  </a:lnTo>
                  <a:lnTo>
                    <a:pt x="0" y="1752723"/>
                  </a:lnTo>
                  <a:close/>
                </a:path>
              </a:pathLst>
            </a:custGeom>
            <a:gradFill rotWithShape="true">
              <a:gsLst>
                <a:gs pos="0">
                  <a:srgbClr val="003A89">
                    <a:alpha val="100000"/>
                  </a:srgbClr>
                </a:gs>
                <a:gs pos="100000">
                  <a:srgbClr val="C700FF">
                    <a:alpha val="100000"/>
                  </a:srgbClr>
                </a:gs>
              </a:gsLst>
              <a:lin ang="2700000"/>
            </a:gradFill>
          </p:spPr>
        </p:sp>
        <p:sp>
          <p:nvSpPr>
            <p:cNvPr name="TextBox 4" id="4"/>
            <p:cNvSpPr txBox="true"/>
            <p:nvPr/>
          </p:nvSpPr>
          <p:spPr>
            <a:xfrm>
              <a:off x="0" y="-38100"/>
              <a:ext cx="229432" cy="1790823"/>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6230600" y="0"/>
            <a:ext cx="1028700" cy="1028700"/>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gradFill rotWithShape="true">
              <a:gsLst>
                <a:gs pos="0">
                  <a:srgbClr val="003A89">
                    <a:alpha val="100000"/>
                  </a:srgbClr>
                </a:gs>
                <a:gs pos="100000">
                  <a:srgbClr val="C700FF">
                    <a:alpha val="100000"/>
                  </a:srgbClr>
                </a:gs>
              </a:gsLst>
              <a:lin ang="2700000"/>
            </a:gradFill>
          </p:spPr>
        </p:sp>
        <p:sp>
          <p:nvSpPr>
            <p:cNvPr name="TextBox 7" id="7"/>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1717988" y="8393031"/>
            <a:ext cx="769702" cy="725070"/>
            <a:chOff x="0" y="0"/>
            <a:chExt cx="862832" cy="812800"/>
          </a:xfrm>
        </p:grpSpPr>
        <p:sp>
          <p:nvSpPr>
            <p:cNvPr name="Freeform 9" id="9"/>
            <p:cNvSpPr/>
            <p:nvPr/>
          </p:nvSpPr>
          <p:spPr>
            <a:xfrm flipH="false" flipV="false" rot="0">
              <a:off x="0" y="0"/>
              <a:ext cx="862832" cy="812800"/>
            </a:xfrm>
            <a:custGeom>
              <a:avLst/>
              <a:gdLst/>
              <a:ahLst/>
              <a:cxnLst/>
              <a:rect r="r" b="b" t="t" l="l"/>
              <a:pathLst>
                <a:path h="812800" w="862832">
                  <a:moveTo>
                    <a:pt x="0" y="0"/>
                  </a:moveTo>
                  <a:lnTo>
                    <a:pt x="862832" y="0"/>
                  </a:lnTo>
                  <a:lnTo>
                    <a:pt x="862832" y="812800"/>
                  </a:lnTo>
                  <a:lnTo>
                    <a:pt x="0" y="812800"/>
                  </a:lnTo>
                  <a:close/>
                </a:path>
              </a:pathLst>
            </a:custGeom>
            <a:gradFill rotWithShape="true">
              <a:gsLst>
                <a:gs pos="0">
                  <a:srgbClr val="003A89">
                    <a:alpha val="100000"/>
                  </a:srgbClr>
                </a:gs>
                <a:gs pos="100000">
                  <a:srgbClr val="C700FF">
                    <a:alpha val="100000"/>
                  </a:srgbClr>
                </a:gs>
              </a:gsLst>
              <a:lin ang="2700000"/>
            </a:gradFill>
          </p:spPr>
        </p:sp>
        <p:sp>
          <p:nvSpPr>
            <p:cNvPr name="TextBox 10" id="10"/>
            <p:cNvSpPr txBox="true"/>
            <p:nvPr/>
          </p:nvSpPr>
          <p:spPr>
            <a:xfrm>
              <a:off x="0" y="-47625"/>
              <a:ext cx="862832" cy="860425"/>
            </a:xfrm>
            <a:prstGeom prst="rect">
              <a:avLst/>
            </a:prstGeom>
          </p:spPr>
          <p:txBody>
            <a:bodyPr anchor="ctr" rtlCol="false" tIns="50800" lIns="50800" bIns="50800" rIns="50800"/>
            <a:lstStyle/>
            <a:p>
              <a:pPr algn="ctr">
                <a:lnSpc>
                  <a:spcPts val="2239"/>
                </a:lnSpc>
              </a:pPr>
            </a:p>
          </p:txBody>
        </p:sp>
      </p:grpSp>
      <p:sp>
        <p:nvSpPr>
          <p:cNvPr name="Freeform 11" id="11"/>
          <p:cNvSpPr/>
          <p:nvPr/>
        </p:nvSpPr>
        <p:spPr>
          <a:xfrm flipH="false" flipV="false" rot="0">
            <a:off x="15879283" y="766647"/>
            <a:ext cx="4817434" cy="4817434"/>
          </a:xfrm>
          <a:custGeom>
            <a:avLst/>
            <a:gdLst/>
            <a:ahLst/>
            <a:cxnLst/>
            <a:rect r="r" b="b" t="t" l="l"/>
            <a:pathLst>
              <a:path h="4817434" w="4817434">
                <a:moveTo>
                  <a:pt x="0" y="0"/>
                </a:moveTo>
                <a:lnTo>
                  <a:pt x="4817434" y="0"/>
                </a:lnTo>
                <a:lnTo>
                  <a:pt x="4817434" y="4817434"/>
                </a:lnTo>
                <a:lnTo>
                  <a:pt x="0" y="4817434"/>
                </a:lnTo>
                <a:lnTo>
                  <a:pt x="0" y="0"/>
                </a:lnTo>
                <a:close/>
              </a:path>
            </a:pathLst>
          </a:custGeom>
          <a:blipFill>
            <a:blip r:embed="rId2">
              <a:alphaModFix amt="43999"/>
            </a:blip>
            <a:stretch>
              <a:fillRect l="0" t="0" r="0" b="0"/>
            </a:stretch>
          </a:blipFill>
        </p:spPr>
      </p:sp>
      <p:sp>
        <p:nvSpPr>
          <p:cNvPr name="Freeform 12" id="12"/>
          <p:cNvSpPr/>
          <p:nvPr/>
        </p:nvSpPr>
        <p:spPr>
          <a:xfrm flipH="false" flipV="false" rot="0">
            <a:off x="3279744" y="-1635779"/>
            <a:ext cx="3629308" cy="3629308"/>
          </a:xfrm>
          <a:custGeom>
            <a:avLst/>
            <a:gdLst/>
            <a:ahLst/>
            <a:cxnLst/>
            <a:rect r="r" b="b" t="t" l="l"/>
            <a:pathLst>
              <a:path h="3629308" w="3629308">
                <a:moveTo>
                  <a:pt x="0" y="0"/>
                </a:moveTo>
                <a:lnTo>
                  <a:pt x="3629308" y="0"/>
                </a:lnTo>
                <a:lnTo>
                  <a:pt x="3629308" y="3629309"/>
                </a:lnTo>
                <a:lnTo>
                  <a:pt x="0" y="3629309"/>
                </a:lnTo>
                <a:lnTo>
                  <a:pt x="0" y="0"/>
                </a:lnTo>
                <a:close/>
              </a:path>
            </a:pathLst>
          </a:custGeom>
          <a:blipFill>
            <a:blip r:embed="rId2">
              <a:alphaModFix amt="43999"/>
            </a:blip>
            <a:stretch>
              <a:fillRect l="0" t="0" r="0" b="0"/>
            </a:stretch>
          </a:blipFill>
        </p:spPr>
      </p:sp>
      <p:grpSp>
        <p:nvGrpSpPr>
          <p:cNvPr name="Group 13" id="13"/>
          <p:cNvGrpSpPr/>
          <p:nvPr/>
        </p:nvGrpSpPr>
        <p:grpSpPr>
          <a:xfrm rot="0">
            <a:off x="12493318" y="1741985"/>
            <a:ext cx="4706594" cy="8545015"/>
            <a:chOff x="0" y="0"/>
            <a:chExt cx="3497580" cy="6350000"/>
          </a:xfrm>
        </p:grpSpPr>
        <p:sp>
          <p:nvSpPr>
            <p:cNvPr name="Freeform 14" id="14"/>
            <p:cNvSpPr/>
            <p:nvPr/>
          </p:nvSpPr>
          <p:spPr>
            <a:xfrm flipH="false" flipV="false" rot="0">
              <a:off x="0" y="0"/>
              <a:ext cx="3497580" cy="6350000"/>
            </a:xfrm>
            <a:custGeom>
              <a:avLst/>
              <a:gdLst/>
              <a:ahLst/>
              <a:cxnLst/>
              <a:rect r="r" b="b" t="t" l="l"/>
              <a:pathLst>
                <a:path h="6350000" w="3497580">
                  <a:moveTo>
                    <a:pt x="3497580" y="6350000"/>
                  </a:moveTo>
                  <a:lnTo>
                    <a:pt x="744220" y="6350000"/>
                  </a:lnTo>
                  <a:lnTo>
                    <a:pt x="0" y="0"/>
                  </a:lnTo>
                  <a:lnTo>
                    <a:pt x="2753360" y="0"/>
                  </a:lnTo>
                  <a:lnTo>
                    <a:pt x="3497580" y="6350000"/>
                  </a:lnTo>
                  <a:close/>
                </a:path>
              </a:pathLst>
            </a:custGeom>
            <a:blipFill>
              <a:blip r:embed="rId3"/>
              <a:stretch>
                <a:fillRect l="-4676" t="0" r="-4676" b="0"/>
              </a:stretch>
            </a:blipFill>
          </p:spPr>
        </p:sp>
      </p:grpSp>
      <p:grpSp>
        <p:nvGrpSpPr>
          <p:cNvPr name="Group 15" id="15"/>
          <p:cNvGrpSpPr/>
          <p:nvPr/>
        </p:nvGrpSpPr>
        <p:grpSpPr>
          <a:xfrm rot="0">
            <a:off x="9289067" y="1028700"/>
            <a:ext cx="3695804" cy="6709884"/>
            <a:chOff x="0" y="0"/>
            <a:chExt cx="3497580" cy="6350000"/>
          </a:xfrm>
        </p:grpSpPr>
        <p:sp>
          <p:nvSpPr>
            <p:cNvPr name="Freeform 16" id="16"/>
            <p:cNvSpPr/>
            <p:nvPr/>
          </p:nvSpPr>
          <p:spPr>
            <a:xfrm flipH="false" flipV="false" rot="0">
              <a:off x="0" y="0"/>
              <a:ext cx="3497580" cy="6350000"/>
            </a:xfrm>
            <a:custGeom>
              <a:avLst/>
              <a:gdLst/>
              <a:ahLst/>
              <a:cxnLst/>
              <a:rect r="r" b="b" t="t" l="l"/>
              <a:pathLst>
                <a:path h="6350000" w="3497580">
                  <a:moveTo>
                    <a:pt x="3497580" y="6350000"/>
                  </a:moveTo>
                  <a:lnTo>
                    <a:pt x="744220" y="6350000"/>
                  </a:lnTo>
                  <a:lnTo>
                    <a:pt x="0" y="0"/>
                  </a:lnTo>
                  <a:lnTo>
                    <a:pt x="2753360" y="0"/>
                  </a:lnTo>
                  <a:lnTo>
                    <a:pt x="3497580" y="6350000"/>
                  </a:lnTo>
                  <a:close/>
                </a:path>
              </a:pathLst>
            </a:custGeom>
            <a:blipFill>
              <a:blip r:embed="rId4"/>
              <a:stretch>
                <a:fillRect l="-33766" t="0" r="-33766" b="0"/>
              </a:stretch>
            </a:blipFill>
          </p:spPr>
        </p:sp>
      </p:grpSp>
      <p:grpSp>
        <p:nvGrpSpPr>
          <p:cNvPr name="Group 17" id="17"/>
          <p:cNvGrpSpPr/>
          <p:nvPr/>
        </p:nvGrpSpPr>
        <p:grpSpPr>
          <a:xfrm rot="0">
            <a:off x="11601999" y="7960287"/>
            <a:ext cx="1782636" cy="3236449"/>
            <a:chOff x="0" y="0"/>
            <a:chExt cx="3497580" cy="6350000"/>
          </a:xfrm>
        </p:grpSpPr>
        <p:sp>
          <p:nvSpPr>
            <p:cNvPr name="Freeform 18" id="18"/>
            <p:cNvSpPr/>
            <p:nvPr/>
          </p:nvSpPr>
          <p:spPr>
            <a:xfrm flipH="false" flipV="false" rot="0">
              <a:off x="0" y="0"/>
              <a:ext cx="3497580" cy="6350000"/>
            </a:xfrm>
            <a:custGeom>
              <a:avLst/>
              <a:gdLst/>
              <a:ahLst/>
              <a:cxnLst/>
              <a:rect r="r" b="b" t="t" l="l"/>
              <a:pathLst>
                <a:path h="6350000" w="3497580">
                  <a:moveTo>
                    <a:pt x="3497580" y="6350000"/>
                  </a:moveTo>
                  <a:lnTo>
                    <a:pt x="744220" y="6350000"/>
                  </a:lnTo>
                  <a:lnTo>
                    <a:pt x="0" y="0"/>
                  </a:lnTo>
                  <a:lnTo>
                    <a:pt x="2753360" y="0"/>
                  </a:lnTo>
                  <a:lnTo>
                    <a:pt x="3497580" y="6350000"/>
                  </a:lnTo>
                  <a:close/>
                </a:path>
              </a:pathLst>
            </a:custGeom>
            <a:blipFill>
              <a:blip r:embed="rId5"/>
              <a:stretch>
                <a:fillRect l="-59748" t="0" r="-59748" b="0"/>
              </a:stretch>
            </a:blipFill>
          </p:spPr>
        </p:sp>
      </p:grpSp>
      <p:grpSp>
        <p:nvGrpSpPr>
          <p:cNvPr name="Group 19" id="19"/>
          <p:cNvGrpSpPr/>
          <p:nvPr/>
        </p:nvGrpSpPr>
        <p:grpSpPr>
          <a:xfrm rot="0">
            <a:off x="1717988" y="2430965"/>
            <a:ext cx="769702" cy="725070"/>
            <a:chOff x="0" y="0"/>
            <a:chExt cx="862832" cy="812800"/>
          </a:xfrm>
        </p:grpSpPr>
        <p:sp>
          <p:nvSpPr>
            <p:cNvPr name="Freeform 20" id="20"/>
            <p:cNvSpPr/>
            <p:nvPr/>
          </p:nvSpPr>
          <p:spPr>
            <a:xfrm flipH="false" flipV="false" rot="0">
              <a:off x="0" y="0"/>
              <a:ext cx="862832" cy="812800"/>
            </a:xfrm>
            <a:custGeom>
              <a:avLst/>
              <a:gdLst/>
              <a:ahLst/>
              <a:cxnLst/>
              <a:rect r="r" b="b" t="t" l="l"/>
              <a:pathLst>
                <a:path h="812800" w="862832">
                  <a:moveTo>
                    <a:pt x="0" y="0"/>
                  </a:moveTo>
                  <a:lnTo>
                    <a:pt x="862832" y="0"/>
                  </a:lnTo>
                  <a:lnTo>
                    <a:pt x="862832" y="812800"/>
                  </a:lnTo>
                  <a:lnTo>
                    <a:pt x="0" y="812800"/>
                  </a:lnTo>
                  <a:close/>
                </a:path>
              </a:pathLst>
            </a:custGeom>
            <a:gradFill rotWithShape="true">
              <a:gsLst>
                <a:gs pos="0">
                  <a:srgbClr val="003A89">
                    <a:alpha val="100000"/>
                  </a:srgbClr>
                </a:gs>
                <a:gs pos="100000">
                  <a:srgbClr val="C700FF">
                    <a:alpha val="100000"/>
                  </a:srgbClr>
                </a:gs>
              </a:gsLst>
              <a:lin ang="2700000"/>
            </a:gradFill>
          </p:spPr>
        </p:sp>
        <p:sp>
          <p:nvSpPr>
            <p:cNvPr name="TextBox 21" id="21"/>
            <p:cNvSpPr txBox="true"/>
            <p:nvPr/>
          </p:nvSpPr>
          <p:spPr>
            <a:xfrm>
              <a:off x="0" y="-47625"/>
              <a:ext cx="862832" cy="860425"/>
            </a:xfrm>
            <a:prstGeom prst="rect">
              <a:avLst/>
            </a:prstGeom>
          </p:spPr>
          <p:txBody>
            <a:bodyPr anchor="ctr" rtlCol="false" tIns="50800" lIns="50800" bIns="50800" rIns="50800"/>
            <a:lstStyle/>
            <a:p>
              <a:pPr algn="ctr">
                <a:lnSpc>
                  <a:spcPts val="2239"/>
                </a:lnSpc>
              </a:pPr>
            </a:p>
          </p:txBody>
        </p:sp>
      </p:grpSp>
      <p:grpSp>
        <p:nvGrpSpPr>
          <p:cNvPr name="Group 22" id="22"/>
          <p:cNvGrpSpPr/>
          <p:nvPr/>
        </p:nvGrpSpPr>
        <p:grpSpPr>
          <a:xfrm rot="0">
            <a:off x="1717988" y="3921748"/>
            <a:ext cx="769702" cy="725070"/>
            <a:chOff x="0" y="0"/>
            <a:chExt cx="862832" cy="812800"/>
          </a:xfrm>
        </p:grpSpPr>
        <p:sp>
          <p:nvSpPr>
            <p:cNvPr name="Freeform 23" id="23"/>
            <p:cNvSpPr/>
            <p:nvPr/>
          </p:nvSpPr>
          <p:spPr>
            <a:xfrm flipH="false" flipV="false" rot="0">
              <a:off x="0" y="0"/>
              <a:ext cx="862832" cy="812800"/>
            </a:xfrm>
            <a:custGeom>
              <a:avLst/>
              <a:gdLst/>
              <a:ahLst/>
              <a:cxnLst/>
              <a:rect r="r" b="b" t="t" l="l"/>
              <a:pathLst>
                <a:path h="812800" w="862832">
                  <a:moveTo>
                    <a:pt x="0" y="0"/>
                  </a:moveTo>
                  <a:lnTo>
                    <a:pt x="862832" y="0"/>
                  </a:lnTo>
                  <a:lnTo>
                    <a:pt x="862832" y="812800"/>
                  </a:lnTo>
                  <a:lnTo>
                    <a:pt x="0" y="812800"/>
                  </a:lnTo>
                  <a:close/>
                </a:path>
              </a:pathLst>
            </a:custGeom>
            <a:gradFill rotWithShape="true">
              <a:gsLst>
                <a:gs pos="0">
                  <a:srgbClr val="003A89">
                    <a:alpha val="100000"/>
                  </a:srgbClr>
                </a:gs>
                <a:gs pos="100000">
                  <a:srgbClr val="C700FF">
                    <a:alpha val="100000"/>
                  </a:srgbClr>
                </a:gs>
              </a:gsLst>
              <a:lin ang="2700000"/>
            </a:gradFill>
          </p:spPr>
        </p:sp>
        <p:sp>
          <p:nvSpPr>
            <p:cNvPr name="TextBox 24" id="24"/>
            <p:cNvSpPr txBox="true"/>
            <p:nvPr/>
          </p:nvSpPr>
          <p:spPr>
            <a:xfrm>
              <a:off x="0" y="-47625"/>
              <a:ext cx="862832" cy="860425"/>
            </a:xfrm>
            <a:prstGeom prst="rect">
              <a:avLst/>
            </a:prstGeom>
          </p:spPr>
          <p:txBody>
            <a:bodyPr anchor="ctr" rtlCol="false" tIns="50800" lIns="50800" bIns="50800" rIns="50800"/>
            <a:lstStyle/>
            <a:p>
              <a:pPr algn="ctr">
                <a:lnSpc>
                  <a:spcPts val="2239"/>
                </a:lnSpc>
              </a:pPr>
            </a:p>
          </p:txBody>
        </p:sp>
      </p:grpSp>
      <p:grpSp>
        <p:nvGrpSpPr>
          <p:cNvPr name="Group 25" id="25"/>
          <p:cNvGrpSpPr/>
          <p:nvPr/>
        </p:nvGrpSpPr>
        <p:grpSpPr>
          <a:xfrm rot="0">
            <a:off x="1717988" y="5411070"/>
            <a:ext cx="769702" cy="725070"/>
            <a:chOff x="0" y="0"/>
            <a:chExt cx="862832" cy="812800"/>
          </a:xfrm>
        </p:grpSpPr>
        <p:sp>
          <p:nvSpPr>
            <p:cNvPr name="Freeform 26" id="26"/>
            <p:cNvSpPr/>
            <p:nvPr/>
          </p:nvSpPr>
          <p:spPr>
            <a:xfrm flipH="false" flipV="false" rot="0">
              <a:off x="0" y="0"/>
              <a:ext cx="862832" cy="812800"/>
            </a:xfrm>
            <a:custGeom>
              <a:avLst/>
              <a:gdLst/>
              <a:ahLst/>
              <a:cxnLst/>
              <a:rect r="r" b="b" t="t" l="l"/>
              <a:pathLst>
                <a:path h="812800" w="862832">
                  <a:moveTo>
                    <a:pt x="0" y="0"/>
                  </a:moveTo>
                  <a:lnTo>
                    <a:pt x="862832" y="0"/>
                  </a:lnTo>
                  <a:lnTo>
                    <a:pt x="862832" y="812800"/>
                  </a:lnTo>
                  <a:lnTo>
                    <a:pt x="0" y="812800"/>
                  </a:lnTo>
                  <a:close/>
                </a:path>
              </a:pathLst>
            </a:custGeom>
            <a:gradFill rotWithShape="true">
              <a:gsLst>
                <a:gs pos="0">
                  <a:srgbClr val="003A89">
                    <a:alpha val="100000"/>
                  </a:srgbClr>
                </a:gs>
                <a:gs pos="100000">
                  <a:srgbClr val="C700FF">
                    <a:alpha val="100000"/>
                  </a:srgbClr>
                </a:gs>
              </a:gsLst>
              <a:lin ang="2700000"/>
            </a:gradFill>
          </p:spPr>
        </p:sp>
        <p:sp>
          <p:nvSpPr>
            <p:cNvPr name="TextBox 27" id="27"/>
            <p:cNvSpPr txBox="true"/>
            <p:nvPr/>
          </p:nvSpPr>
          <p:spPr>
            <a:xfrm>
              <a:off x="0" y="-47625"/>
              <a:ext cx="862832" cy="860425"/>
            </a:xfrm>
            <a:prstGeom prst="rect">
              <a:avLst/>
            </a:prstGeom>
          </p:spPr>
          <p:txBody>
            <a:bodyPr anchor="ctr" rtlCol="false" tIns="50800" lIns="50800" bIns="50800" rIns="50800"/>
            <a:lstStyle/>
            <a:p>
              <a:pPr algn="ctr">
                <a:lnSpc>
                  <a:spcPts val="2239"/>
                </a:lnSpc>
              </a:pPr>
            </a:p>
          </p:txBody>
        </p:sp>
      </p:grpSp>
      <p:grpSp>
        <p:nvGrpSpPr>
          <p:cNvPr name="Group 28" id="28"/>
          <p:cNvGrpSpPr/>
          <p:nvPr/>
        </p:nvGrpSpPr>
        <p:grpSpPr>
          <a:xfrm rot="0">
            <a:off x="1717988" y="6900392"/>
            <a:ext cx="769702" cy="725070"/>
            <a:chOff x="0" y="0"/>
            <a:chExt cx="862832" cy="812800"/>
          </a:xfrm>
        </p:grpSpPr>
        <p:sp>
          <p:nvSpPr>
            <p:cNvPr name="Freeform 29" id="29"/>
            <p:cNvSpPr/>
            <p:nvPr/>
          </p:nvSpPr>
          <p:spPr>
            <a:xfrm flipH="false" flipV="false" rot="0">
              <a:off x="0" y="0"/>
              <a:ext cx="862832" cy="812800"/>
            </a:xfrm>
            <a:custGeom>
              <a:avLst/>
              <a:gdLst/>
              <a:ahLst/>
              <a:cxnLst/>
              <a:rect r="r" b="b" t="t" l="l"/>
              <a:pathLst>
                <a:path h="812800" w="862832">
                  <a:moveTo>
                    <a:pt x="0" y="0"/>
                  </a:moveTo>
                  <a:lnTo>
                    <a:pt x="862832" y="0"/>
                  </a:lnTo>
                  <a:lnTo>
                    <a:pt x="862832" y="812800"/>
                  </a:lnTo>
                  <a:lnTo>
                    <a:pt x="0" y="812800"/>
                  </a:lnTo>
                  <a:close/>
                </a:path>
              </a:pathLst>
            </a:custGeom>
            <a:gradFill rotWithShape="true">
              <a:gsLst>
                <a:gs pos="0">
                  <a:srgbClr val="003A89">
                    <a:alpha val="100000"/>
                  </a:srgbClr>
                </a:gs>
                <a:gs pos="100000">
                  <a:srgbClr val="C700FF">
                    <a:alpha val="100000"/>
                  </a:srgbClr>
                </a:gs>
              </a:gsLst>
              <a:lin ang="2700000"/>
            </a:gradFill>
          </p:spPr>
        </p:sp>
        <p:sp>
          <p:nvSpPr>
            <p:cNvPr name="TextBox 30" id="30"/>
            <p:cNvSpPr txBox="true"/>
            <p:nvPr/>
          </p:nvSpPr>
          <p:spPr>
            <a:xfrm>
              <a:off x="0" y="-47625"/>
              <a:ext cx="862832" cy="860425"/>
            </a:xfrm>
            <a:prstGeom prst="rect">
              <a:avLst/>
            </a:prstGeom>
          </p:spPr>
          <p:txBody>
            <a:bodyPr anchor="ctr" rtlCol="false" tIns="50800" lIns="50800" bIns="50800" rIns="50800"/>
            <a:lstStyle/>
            <a:p>
              <a:pPr algn="ctr">
                <a:lnSpc>
                  <a:spcPts val="2239"/>
                </a:lnSpc>
              </a:pPr>
            </a:p>
          </p:txBody>
        </p:sp>
      </p:grpSp>
      <p:sp>
        <p:nvSpPr>
          <p:cNvPr name="TextBox 31" id="31"/>
          <p:cNvSpPr txBox="true"/>
          <p:nvPr/>
        </p:nvSpPr>
        <p:spPr>
          <a:xfrm rot="0">
            <a:off x="1821130" y="8568921"/>
            <a:ext cx="563418" cy="325459"/>
          </a:xfrm>
          <a:prstGeom prst="rect">
            <a:avLst/>
          </a:prstGeom>
        </p:spPr>
        <p:txBody>
          <a:bodyPr anchor="t" rtlCol="false" tIns="0" lIns="0" bIns="0" rIns="0">
            <a:spAutoFit/>
          </a:bodyPr>
          <a:lstStyle/>
          <a:p>
            <a:pPr algn="ctr">
              <a:lnSpc>
                <a:spcPts val="2695"/>
              </a:lnSpc>
              <a:spcBef>
                <a:spcPct val="0"/>
              </a:spcBef>
            </a:pPr>
            <a:r>
              <a:rPr lang="en-US" b="true" sz="1925">
                <a:solidFill>
                  <a:srgbClr val="FFFFFF"/>
                </a:solidFill>
                <a:latin typeface="Open Sans Bold"/>
                <a:ea typeface="Open Sans Bold"/>
                <a:cs typeface="Open Sans Bold"/>
                <a:sym typeface="Open Sans Bold"/>
              </a:rPr>
              <a:t>05</a:t>
            </a:r>
          </a:p>
        </p:txBody>
      </p:sp>
      <p:sp>
        <p:nvSpPr>
          <p:cNvPr name="TextBox 32" id="32"/>
          <p:cNvSpPr txBox="true"/>
          <p:nvPr/>
        </p:nvSpPr>
        <p:spPr>
          <a:xfrm rot="0">
            <a:off x="1821130" y="7081147"/>
            <a:ext cx="563418" cy="325459"/>
          </a:xfrm>
          <a:prstGeom prst="rect">
            <a:avLst/>
          </a:prstGeom>
        </p:spPr>
        <p:txBody>
          <a:bodyPr anchor="t" rtlCol="false" tIns="0" lIns="0" bIns="0" rIns="0">
            <a:spAutoFit/>
          </a:bodyPr>
          <a:lstStyle/>
          <a:p>
            <a:pPr algn="ctr">
              <a:lnSpc>
                <a:spcPts val="2695"/>
              </a:lnSpc>
              <a:spcBef>
                <a:spcPct val="0"/>
              </a:spcBef>
            </a:pPr>
            <a:r>
              <a:rPr lang="en-US" b="true" sz="1925">
                <a:solidFill>
                  <a:srgbClr val="FFFFFF"/>
                </a:solidFill>
                <a:latin typeface="Open Sans Bold"/>
                <a:ea typeface="Open Sans Bold"/>
                <a:cs typeface="Open Sans Bold"/>
                <a:sym typeface="Open Sans Bold"/>
              </a:rPr>
              <a:t>04</a:t>
            </a:r>
          </a:p>
        </p:txBody>
      </p:sp>
      <p:sp>
        <p:nvSpPr>
          <p:cNvPr name="TextBox 33" id="33"/>
          <p:cNvSpPr txBox="true"/>
          <p:nvPr/>
        </p:nvSpPr>
        <p:spPr>
          <a:xfrm rot="0">
            <a:off x="2730700" y="6878376"/>
            <a:ext cx="3483478" cy="325459"/>
          </a:xfrm>
          <a:prstGeom prst="rect">
            <a:avLst/>
          </a:prstGeom>
        </p:spPr>
        <p:txBody>
          <a:bodyPr anchor="t" rtlCol="false" tIns="0" lIns="0" bIns="0" rIns="0">
            <a:spAutoFit/>
          </a:bodyPr>
          <a:lstStyle/>
          <a:p>
            <a:pPr algn="l">
              <a:lnSpc>
                <a:spcPts val="2695"/>
              </a:lnSpc>
              <a:spcBef>
                <a:spcPct val="0"/>
              </a:spcBef>
            </a:pPr>
            <a:r>
              <a:rPr lang="en-US" b="true" sz="1925">
                <a:solidFill>
                  <a:srgbClr val="C101FB"/>
                </a:solidFill>
                <a:latin typeface="Open Sans Bold"/>
                <a:ea typeface="Open Sans Bold"/>
                <a:cs typeface="Open Sans Bold"/>
                <a:sym typeface="Open Sans Bold"/>
              </a:rPr>
              <a:t>Multi-agente cooperativo</a:t>
            </a:r>
          </a:p>
        </p:txBody>
      </p:sp>
      <p:sp>
        <p:nvSpPr>
          <p:cNvPr name="TextBox 34" id="34"/>
          <p:cNvSpPr txBox="true"/>
          <p:nvPr/>
        </p:nvSpPr>
        <p:spPr>
          <a:xfrm rot="0">
            <a:off x="2747247" y="8354931"/>
            <a:ext cx="2284990" cy="325459"/>
          </a:xfrm>
          <a:prstGeom prst="rect">
            <a:avLst/>
          </a:prstGeom>
        </p:spPr>
        <p:txBody>
          <a:bodyPr anchor="t" rtlCol="false" tIns="0" lIns="0" bIns="0" rIns="0">
            <a:spAutoFit/>
          </a:bodyPr>
          <a:lstStyle/>
          <a:p>
            <a:pPr algn="l">
              <a:lnSpc>
                <a:spcPts val="2695"/>
              </a:lnSpc>
              <a:spcBef>
                <a:spcPct val="0"/>
              </a:spcBef>
            </a:pPr>
            <a:r>
              <a:rPr lang="en-US" b="true" sz="1925">
                <a:solidFill>
                  <a:srgbClr val="C101FB"/>
                </a:solidFill>
                <a:latin typeface="Open Sans Bold"/>
                <a:ea typeface="Open Sans Bold"/>
                <a:cs typeface="Open Sans Bold"/>
                <a:sym typeface="Open Sans Bold"/>
              </a:rPr>
              <a:t>Semi-dinamico</a:t>
            </a:r>
          </a:p>
        </p:txBody>
      </p:sp>
      <p:sp>
        <p:nvSpPr>
          <p:cNvPr name="TextBox 35" id="35"/>
          <p:cNvSpPr txBox="true"/>
          <p:nvPr/>
        </p:nvSpPr>
        <p:spPr>
          <a:xfrm rot="0">
            <a:off x="2747247" y="7342550"/>
            <a:ext cx="5723560" cy="734787"/>
          </a:xfrm>
          <a:prstGeom prst="rect">
            <a:avLst/>
          </a:prstGeom>
        </p:spPr>
        <p:txBody>
          <a:bodyPr anchor="t" rtlCol="false" tIns="0" lIns="0" bIns="0" rIns="0">
            <a:spAutoFit/>
          </a:bodyPr>
          <a:lstStyle/>
          <a:p>
            <a:pPr algn="just">
              <a:lnSpc>
                <a:spcPts val="2024"/>
              </a:lnSpc>
              <a:spcBef>
                <a:spcPct val="0"/>
              </a:spcBef>
            </a:pPr>
            <a:r>
              <a:rPr lang="en-US" sz="1446">
                <a:solidFill>
                  <a:srgbClr val="FFFFFF"/>
                </a:solidFill>
                <a:latin typeface="Open Sans"/>
                <a:ea typeface="Open Sans"/>
                <a:cs typeface="Open Sans"/>
                <a:sym typeface="Open Sans"/>
              </a:rPr>
              <a:t>Gli agenti collaborano per raggiungere obiettivi comuni. La comunicazione è cruciale per il coordinamento e la condivisione delle informazioni.</a:t>
            </a:r>
          </a:p>
        </p:txBody>
      </p:sp>
      <p:sp>
        <p:nvSpPr>
          <p:cNvPr name="TextBox 36" id="36"/>
          <p:cNvSpPr txBox="true"/>
          <p:nvPr/>
        </p:nvSpPr>
        <p:spPr>
          <a:xfrm rot="0">
            <a:off x="2747247" y="8819106"/>
            <a:ext cx="5723560" cy="734787"/>
          </a:xfrm>
          <a:prstGeom prst="rect">
            <a:avLst/>
          </a:prstGeom>
        </p:spPr>
        <p:txBody>
          <a:bodyPr anchor="t" rtlCol="false" tIns="0" lIns="0" bIns="0" rIns="0">
            <a:spAutoFit/>
          </a:bodyPr>
          <a:lstStyle/>
          <a:p>
            <a:pPr algn="just">
              <a:lnSpc>
                <a:spcPts val="2024"/>
              </a:lnSpc>
              <a:spcBef>
                <a:spcPct val="0"/>
              </a:spcBef>
            </a:pPr>
            <a:r>
              <a:rPr lang="en-US" sz="1446">
                <a:solidFill>
                  <a:srgbClr val="FFFFFF"/>
                </a:solidFill>
                <a:latin typeface="Open Sans"/>
                <a:ea typeface="Open Sans"/>
                <a:cs typeface="Open Sans"/>
                <a:sym typeface="Open Sans"/>
              </a:rPr>
              <a:t>Lo stato dell'ambiente è statico, ma la valutazione delle azioni può variare, richiedendo monitoraggio continuo e adattamento delle strategie.</a:t>
            </a:r>
          </a:p>
        </p:txBody>
      </p:sp>
      <p:sp>
        <p:nvSpPr>
          <p:cNvPr name="Freeform 37" id="37"/>
          <p:cNvSpPr/>
          <p:nvPr/>
        </p:nvSpPr>
        <p:spPr>
          <a:xfrm flipH="false" flipV="false" rot="0">
            <a:off x="-1395202" y="7060732"/>
            <a:ext cx="5974530" cy="5974530"/>
          </a:xfrm>
          <a:custGeom>
            <a:avLst/>
            <a:gdLst/>
            <a:ahLst/>
            <a:cxnLst/>
            <a:rect r="r" b="b" t="t" l="l"/>
            <a:pathLst>
              <a:path h="5974530" w="5974530">
                <a:moveTo>
                  <a:pt x="0" y="0"/>
                </a:moveTo>
                <a:lnTo>
                  <a:pt x="5974530" y="0"/>
                </a:lnTo>
                <a:lnTo>
                  <a:pt x="5974530" y="5974530"/>
                </a:lnTo>
                <a:lnTo>
                  <a:pt x="0" y="5974530"/>
                </a:lnTo>
                <a:lnTo>
                  <a:pt x="0" y="0"/>
                </a:lnTo>
                <a:close/>
              </a:path>
            </a:pathLst>
          </a:custGeom>
          <a:blipFill>
            <a:blip r:embed="rId2">
              <a:alphaModFix amt="43999"/>
            </a:blip>
            <a:stretch>
              <a:fillRect l="0" t="0" r="0" b="0"/>
            </a:stretch>
          </a:blipFill>
        </p:spPr>
      </p:sp>
      <p:sp>
        <p:nvSpPr>
          <p:cNvPr name="TextBox 38" id="38"/>
          <p:cNvSpPr txBox="true"/>
          <p:nvPr/>
        </p:nvSpPr>
        <p:spPr>
          <a:xfrm rot="0">
            <a:off x="2237167" y="895350"/>
            <a:ext cx="5714461" cy="1193800"/>
          </a:xfrm>
          <a:prstGeom prst="rect">
            <a:avLst/>
          </a:prstGeom>
        </p:spPr>
        <p:txBody>
          <a:bodyPr anchor="t" rtlCol="false" tIns="0" lIns="0" bIns="0" rIns="0">
            <a:spAutoFit/>
          </a:bodyPr>
          <a:lstStyle/>
          <a:p>
            <a:pPr algn="ctr">
              <a:lnSpc>
                <a:spcPts val="9799"/>
              </a:lnSpc>
              <a:spcBef>
                <a:spcPct val="0"/>
              </a:spcBef>
            </a:pPr>
            <a:r>
              <a:rPr lang="en-US" sz="6999">
                <a:solidFill>
                  <a:srgbClr val="C101FB"/>
                </a:solidFill>
                <a:latin typeface="Bebas Neue Cyrillic"/>
                <a:ea typeface="Bebas Neue Cyrillic"/>
                <a:cs typeface="Bebas Neue Cyrillic"/>
                <a:sym typeface="Bebas Neue Cyrillic"/>
              </a:rPr>
              <a:t>Ambiente</a:t>
            </a:r>
          </a:p>
        </p:txBody>
      </p:sp>
      <p:sp>
        <p:nvSpPr>
          <p:cNvPr name="TextBox 39" id="39"/>
          <p:cNvSpPr txBox="true"/>
          <p:nvPr/>
        </p:nvSpPr>
        <p:spPr>
          <a:xfrm rot="0">
            <a:off x="1821130" y="2611721"/>
            <a:ext cx="563418" cy="325459"/>
          </a:xfrm>
          <a:prstGeom prst="rect">
            <a:avLst/>
          </a:prstGeom>
        </p:spPr>
        <p:txBody>
          <a:bodyPr anchor="t" rtlCol="false" tIns="0" lIns="0" bIns="0" rIns="0">
            <a:spAutoFit/>
          </a:bodyPr>
          <a:lstStyle/>
          <a:p>
            <a:pPr algn="ctr">
              <a:lnSpc>
                <a:spcPts val="2695"/>
              </a:lnSpc>
              <a:spcBef>
                <a:spcPct val="0"/>
              </a:spcBef>
            </a:pPr>
            <a:r>
              <a:rPr lang="en-US" b="true" sz="1925">
                <a:solidFill>
                  <a:srgbClr val="FFFFFF"/>
                </a:solidFill>
                <a:latin typeface="Open Sans Bold"/>
                <a:ea typeface="Open Sans Bold"/>
                <a:cs typeface="Open Sans Bold"/>
                <a:sym typeface="Open Sans Bold"/>
              </a:rPr>
              <a:t>01</a:t>
            </a:r>
          </a:p>
        </p:txBody>
      </p:sp>
      <p:sp>
        <p:nvSpPr>
          <p:cNvPr name="TextBox 40" id="40"/>
          <p:cNvSpPr txBox="true"/>
          <p:nvPr/>
        </p:nvSpPr>
        <p:spPr>
          <a:xfrm rot="0">
            <a:off x="2730700" y="2270219"/>
            <a:ext cx="2284990" cy="325459"/>
          </a:xfrm>
          <a:prstGeom prst="rect">
            <a:avLst/>
          </a:prstGeom>
        </p:spPr>
        <p:txBody>
          <a:bodyPr anchor="t" rtlCol="false" tIns="0" lIns="0" bIns="0" rIns="0">
            <a:spAutoFit/>
          </a:bodyPr>
          <a:lstStyle/>
          <a:p>
            <a:pPr algn="l">
              <a:lnSpc>
                <a:spcPts val="2695"/>
              </a:lnSpc>
              <a:spcBef>
                <a:spcPct val="0"/>
              </a:spcBef>
            </a:pPr>
            <a:r>
              <a:rPr lang="en-US" b="true" sz="1925">
                <a:solidFill>
                  <a:srgbClr val="C101FB"/>
                </a:solidFill>
                <a:latin typeface="Open Sans Bold"/>
                <a:ea typeface="Open Sans Bold"/>
                <a:cs typeface="Open Sans Bold"/>
                <a:sym typeface="Open Sans Bold"/>
              </a:rPr>
              <a:t>Accessibile</a:t>
            </a:r>
          </a:p>
        </p:txBody>
      </p:sp>
      <p:sp>
        <p:nvSpPr>
          <p:cNvPr name="TextBox 41" id="41"/>
          <p:cNvSpPr txBox="true"/>
          <p:nvPr/>
        </p:nvSpPr>
        <p:spPr>
          <a:xfrm rot="0">
            <a:off x="1821130" y="4102503"/>
            <a:ext cx="563418" cy="325459"/>
          </a:xfrm>
          <a:prstGeom prst="rect">
            <a:avLst/>
          </a:prstGeom>
        </p:spPr>
        <p:txBody>
          <a:bodyPr anchor="t" rtlCol="false" tIns="0" lIns="0" bIns="0" rIns="0">
            <a:spAutoFit/>
          </a:bodyPr>
          <a:lstStyle/>
          <a:p>
            <a:pPr algn="ctr">
              <a:lnSpc>
                <a:spcPts val="2695"/>
              </a:lnSpc>
              <a:spcBef>
                <a:spcPct val="0"/>
              </a:spcBef>
            </a:pPr>
            <a:r>
              <a:rPr lang="en-US" b="true" sz="1925">
                <a:solidFill>
                  <a:srgbClr val="FFFFFF"/>
                </a:solidFill>
                <a:latin typeface="Open Sans Bold"/>
                <a:ea typeface="Open Sans Bold"/>
                <a:cs typeface="Open Sans Bold"/>
                <a:sym typeface="Open Sans Bold"/>
              </a:rPr>
              <a:t>02</a:t>
            </a:r>
          </a:p>
        </p:txBody>
      </p:sp>
      <p:sp>
        <p:nvSpPr>
          <p:cNvPr name="TextBox 42" id="42"/>
          <p:cNvSpPr txBox="true"/>
          <p:nvPr/>
        </p:nvSpPr>
        <p:spPr>
          <a:xfrm rot="0">
            <a:off x="2730700" y="3883648"/>
            <a:ext cx="2284990" cy="325459"/>
          </a:xfrm>
          <a:prstGeom prst="rect">
            <a:avLst/>
          </a:prstGeom>
        </p:spPr>
        <p:txBody>
          <a:bodyPr anchor="t" rtlCol="false" tIns="0" lIns="0" bIns="0" rIns="0">
            <a:spAutoFit/>
          </a:bodyPr>
          <a:lstStyle/>
          <a:p>
            <a:pPr algn="l">
              <a:lnSpc>
                <a:spcPts val="2695"/>
              </a:lnSpc>
              <a:spcBef>
                <a:spcPct val="0"/>
              </a:spcBef>
            </a:pPr>
            <a:r>
              <a:rPr lang="en-US" b="true" sz="1925">
                <a:solidFill>
                  <a:srgbClr val="C101FB"/>
                </a:solidFill>
                <a:latin typeface="Open Sans Bold"/>
                <a:ea typeface="Open Sans Bold"/>
                <a:cs typeface="Open Sans Bold"/>
                <a:sym typeface="Open Sans Bold"/>
              </a:rPr>
              <a:t>Deterministico</a:t>
            </a:r>
          </a:p>
        </p:txBody>
      </p:sp>
      <p:sp>
        <p:nvSpPr>
          <p:cNvPr name="TextBox 43" id="43"/>
          <p:cNvSpPr txBox="true"/>
          <p:nvPr/>
        </p:nvSpPr>
        <p:spPr>
          <a:xfrm rot="0">
            <a:off x="2730700" y="5832894"/>
            <a:ext cx="5740107" cy="983849"/>
          </a:xfrm>
          <a:prstGeom prst="rect">
            <a:avLst/>
          </a:prstGeom>
        </p:spPr>
        <p:txBody>
          <a:bodyPr anchor="t" rtlCol="false" tIns="0" lIns="0" bIns="0" rIns="0">
            <a:spAutoFit/>
          </a:bodyPr>
          <a:lstStyle/>
          <a:p>
            <a:pPr algn="just">
              <a:lnSpc>
                <a:spcPts val="2096"/>
              </a:lnSpc>
            </a:pPr>
            <a:r>
              <a:rPr lang="en-US" sz="1497">
                <a:solidFill>
                  <a:srgbClr val="FFFFFF"/>
                </a:solidFill>
                <a:latin typeface="Open Sans"/>
                <a:ea typeface="Open Sans"/>
                <a:cs typeface="Open Sans"/>
                <a:sym typeface="Open Sans"/>
              </a:rPr>
              <a:t>Ogni decisione influenza quelle future richiedendo una pianificazione attenta per ottimizzare le prestazioni a lungo termine.</a:t>
            </a:r>
          </a:p>
          <a:p>
            <a:pPr algn="just">
              <a:lnSpc>
                <a:spcPts val="1797"/>
              </a:lnSpc>
              <a:spcBef>
                <a:spcPct val="0"/>
              </a:spcBef>
            </a:pPr>
          </a:p>
        </p:txBody>
      </p:sp>
      <p:sp>
        <p:nvSpPr>
          <p:cNvPr name="TextBox 44" id="44"/>
          <p:cNvSpPr txBox="true"/>
          <p:nvPr/>
        </p:nvSpPr>
        <p:spPr>
          <a:xfrm rot="0">
            <a:off x="1821130" y="5591825"/>
            <a:ext cx="563418" cy="325459"/>
          </a:xfrm>
          <a:prstGeom prst="rect">
            <a:avLst/>
          </a:prstGeom>
        </p:spPr>
        <p:txBody>
          <a:bodyPr anchor="t" rtlCol="false" tIns="0" lIns="0" bIns="0" rIns="0">
            <a:spAutoFit/>
          </a:bodyPr>
          <a:lstStyle/>
          <a:p>
            <a:pPr algn="ctr">
              <a:lnSpc>
                <a:spcPts val="2695"/>
              </a:lnSpc>
              <a:spcBef>
                <a:spcPct val="0"/>
              </a:spcBef>
            </a:pPr>
            <a:r>
              <a:rPr lang="en-US" b="true" sz="1925">
                <a:solidFill>
                  <a:srgbClr val="FFFFFF"/>
                </a:solidFill>
                <a:latin typeface="Open Sans Bold"/>
                <a:ea typeface="Open Sans Bold"/>
                <a:cs typeface="Open Sans Bold"/>
                <a:sym typeface="Open Sans Bold"/>
              </a:rPr>
              <a:t>03</a:t>
            </a:r>
          </a:p>
        </p:txBody>
      </p:sp>
      <p:sp>
        <p:nvSpPr>
          <p:cNvPr name="TextBox 45" id="45"/>
          <p:cNvSpPr txBox="true"/>
          <p:nvPr/>
        </p:nvSpPr>
        <p:spPr>
          <a:xfrm rot="0">
            <a:off x="2730700" y="5372970"/>
            <a:ext cx="2284990" cy="325459"/>
          </a:xfrm>
          <a:prstGeom prst="rect">
            <a:avLst/>
          </a:prstGeom>
        </p:spPr>
        <p:txBody>
          <a:bodyPr anchor="t" rtlCol="false" tIns="0" lIns="0" bIns="0" rIns="0">
            <a:spAutoFit/>
          </a:bodyPr>
          <a:lstStyle/>
          <a:p>
            <a:pPr algn="l">
              <a:lnSpc>
                <a:spcPts val="2695"/>
              </a:lnSpc>
              <a:spcBef>
                <a:spcPct val="0"/>
              </a:spcBef>
            </a:pPr>
            <a:r>
              <a:rPr lang="en-US" b="true" sz="1925">
                <a:solidFill>
                  <a:srgbClr val="C101FB"/>
                </a:solidFill>
                <a:latin typeface="Open Sans Bold"/>
                <a:ea typeface="Open Sans Bold"/>
                <a:cs typeface="Open Sans Bold"/>
                <a:sym typeface="Open Sans Bold"/>
              </a:rPr>
              <a:t>Sequenziale</a:t>
            </a:r>
          </a:p>
        </p:txBody>
      </p:sp>
      <p:sp>
        <p:nvSpPr>
          <p:cNvPr name="TextBox 46" id="46"/>
          <p:cNvSpPr txBox="true"/>
          <p:nvPr/>
        </p:nvSpPr>
        <p:spPr>
          <a:xfrm rot="0">
            <a:off x="2747247" y="4343572"/>
            <a:ext cx="5723560" cy="762057"/>
          </a:xfrm>
          <a:prstGeom prst="rect">
            <a:avLst/>
          </a:prstGeom>
        </p:spPr>
        <p:txBody>
          <a:bodyPr anchor="t" rtlCol="false" tIns="0" lIns="0" bIns="0" rIns="0">
            <a:spAutoFit/>
          </a:bodyPr>
          <a:lstStyle/>
          <a:p>
            <a:pPr algn="just">
              <a:lnSpc>
                <a:spcPts val="2096"/>
              </a:lnSpc>
              <a:spcBef>
                <a:spcPct val="0"/>
              </a:spcBef>
            </a:pPr>
            <a:r>
              <a:rPr lang="en-US" sz="1497">
                <a:solidFill>
                  <a:srgbClr val="FFFFFF"/>
                </a:solidFill>
                <a:latin typeface="Open Sans"/>
                <a:ea typeface="Open Sans"/>
                <a:cs typeface="Open Sans"/>
                <a:sym typeface="Open Sans"/>
              </a:rPr>
              <a:t>Ogni azione produce un effetto certo, senza casualità o imprevisti, permettendo di prevedere con precisione gli stati futuri.</a:t>
            </a:r>
          </a:p>
        </p:txBody>
      </p:sp>
      <p:sp>
        <p:nvSpPr>
          <p:cNvPr name="TextBox 47" id="47"/>
          <p:cNvSpPr txBox="true"/>
          <p:nvPr/>
        </p:nvSpPr>
        <p:spPr>
          <a:xfrm rot="0">
            <a:off x="2747247" y="2735095"/>
            <a:ext cx="5723560" cy="762057"/>
          </a:xfrm>
          <a:prstGeom prst="rect">
            <a:avLst/>
          </a:prstGeom>
        </p:spPr>
        <p:txBody>
          <a:bodyPr anchor="t" rtlCol="false" tIns="0" lIns="0" bIns="0" rIns="0">
            <a:spAutoFit/>
          </a:bodyPr>
          <a:lstStyle/>
          <a:p>
            <a:pPr algn="just">
              <a:lnSpc>
                <a:spcPts val="2096"/>
              </a:lnSpc>
              <a:spcBef>
                <a:spcPct val="0"/>
              </a:spcBef>
            </a:pPr>
            <a:r>
              <a:rPr lang="en-US" sz="1497">
                <a:solidFill>
                  <a:srgbClr val="FFFFFF"/>
                </a:solidFill>
                <a:latin typeface="Open Sans"/>
                <a:ea typeface="Open Sans"/>
                <a:cs typeface="Open Sans"/>
                <a:sym typeface="Open Sans"/>
              </a:rPr>
              <a:t>L'agente può accedere a informazioni complete, accurate e aggiornate sull'ambiente, semplificando la progettazione e riducendo l'incertezza legata a dati mancanti o inferenze.</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19053D">
                <a:alpha val="100000"/>
              </a:srgbClr>
            </a:gs>
            <a:gs pos="100000">
              <a:srgbClr val="0C001E">
                <a:alpha val="100000"/>
              </a:srgbClr>
            </a:gs>
          </a:gsLst>
          <a:lin ang="2700000"/>
        </a:gradFill>
      </p:bgPr>
    </p:bg>
    <p:spTree>
      <p:nvGrpSpPr>
        <p:cNvPr id="1" name=""/>
        <p:cNvGrpSpPr/>
        <p:nvPr/>
      </p:nvGrpSpPr>
      <p:grpSpPr>
        <a:xfrm>
          <a:off x="0" y="0"/>
          <a:ext cx="0" cy="0"/>
          <a:chOff x="0" y="0"/>
          <a:chExt cx="0" cy="0"/>
        </a:xfrm>
      </p:grpSpPr>
      <p:grpSp>
        <p:nvGrpSpPr>
          <p:cNvPr name="Group 2" id="2"/>
          <p:cNvGrpSpPr/>
          <p:nvPr/>
        </p:nvGrpSpPr>
        <p:grpSpPr>
          <a:xfrm rot="0">
            <a:off x="18119337" y="7969812"/>
            <a:ext cx="168663" cy="1288488"/>
            <a:chOff x="0" y="0"/>
            <a:chExt cx="229432" cy="1752723"/>
          </a:xfrm>
        </p:grpSpPr>
        <p:sp>
          <p:nvSpPr>
            <p:cNvPr name="Freeform 3" id="3"/>
            <p:cNvSpPr/>
            <p:nvPr/>
          </p:nvSpPr>
          <p:spPr>
            <a:xfrm flipH="false" flipV="false" rot="0">
              <a:off x="0" y="0"/>
              <a:ext cx="229432" cy="1752723"/>
            </a:xfrm>
            <a:custGeom>
              <a:avLst/>
              <a:gdLst/>
              <a:ahLst/>
              <a:cxnLst/>
              <a:rect r="r" b="b" t="t" l="l"/>
              <a:pathLst>
                <a:path h="1752723" w="229432">
                  <a:moveTo>
                    <a:pt x="0" y="0"/>
                  </a:moveTo>
                  <a:lnTo>
                    <a:pt x="229432" y="0"/>
                  </a:lnTo>
                  <a:lnTo>
                    <a:pt x="229432" y="1752723"/>
                  </a:lnTo>
                  <a:lnTo>
                    <a:pt x="0" y="1752723"/>
                  </a:lnTo>
                  <a:close/>
                </a:path>
              </a:pathLst>
            </a:custGeom>
            <a:gradFill rotWithShape="true">
              <a:gsLst>
                <a:gs pos="0">
                  <a:srgbClr val="003A89">
                    <a:alpha val="100000"/>
                  </a:srgbClr>
                </a:gs>
                <a:gs pos="100000">
                  <a:srgbClr val="C700FF">
                    <a:alpha val="100000"/>
                  </a:srgbClr>
                </a:gs>
              </a:gsLst>
              <a:lin ang="2700000"/>
            </a:gradFill>
          </p:spPr>
        </p:sp>
        <p:sp>
          <p:nvSpPr>
            <p:cNvPr name="TextBox 4" id="4"/>
            <p:cNvSpPr txBox="true"/>
            <p:nvPr/>
          </p:nvSpPr>
          <p:spPr>
            <a:xfrm>
              <a:off x="0" y="-38100"/>
              <a:ext cx="229432" cy="1790823"/>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6230600" y="0"/>
            <a:ext cx="1028700" cy="1028700"/>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gradFill rotWithShape="true">
              <a:gsLst>
                <a:gs pos="0">
                  <a:srgbClr val="003A89">
                    <a:alpha val="100000"/>
                  </a:srgbClr>
                </a:gs>
                <a:gs pos="100000">
                  <a:srgbClr val="C700FF">
                    <a:alpha val="100000"/>
                  </a:srgbClr>
                </a:gs>
              </a:gsLst>
              <a:lin ang="2700000"/>
            </a:gradFill>
          </p:spPr>
        </p:sp>
        <p:sp>
          <p:nvSpPr>
            <p:cNvPr name="TextBox 7" id="7"/>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1395202" y="7060732"/>
            <a:ext cx="5974530" cy="5974530"/>
          </a:xfrm>
          <a:custGeom>
            <a:avLst/>
            <a:gdLst/>
            <a:ahLst/>
            <a:cxnLst/>
            <a:rect r="r" b="b" t="t" l="l"/>
            <a:pathLst>
              <a:path h="5974530" w="5974530">
                <a:moveTo>
                  <a:pt x="0" y="0"/>
                </a:moveTo>
                <a:lnTo>
                  <a:pt x="5974530" y="0"/>
                </a:lnTo>
                <a:lnTo>
                  <a:pt x="5974530" y="5974530"/>
                </a:lnTo>
                <a:lnTo>
                  <a:pt x="0" y="5974530"/>
                </a:lnTo>
                <a:lnTo>
                  <a:pt x="0" y="0"/>
                </a:lnTo>
                <a:close/>
              </a:path>
            </a:pathLst>
          </a:custGeom>
          <a:blipFill>
            <a:blip r:embed="rId2">
              <a:alphaModFix amt="43999"/>
            </a:blip>
            <a:stretch>
              <a:fillRect l="0" t="0" r="0" b="0"/>
            </a:stretch>
          </a:blipFill>
        </p:spPr>
      </p:sp>
      <p:sp>
        <p:nvSpPr>
          <p:cNvPr name="Freeform 9" id="9"/>
          <p:cNvSpPr/>
          <p:nvPr/>
        </p:nvSpPr>
        <p:spPr>
          <a:xfrm flipH="false" flipV="false" rot="0">
            <a:off x="15879283" y="766647"/>
            <a:ext cx="4817434" cy="4817434"/>
          </a:xfrm>
          <a:custGeom>
            <a:avLst/>
            <a:gdLst/>
            <a:ahLst/>
            <a:cxnLst/>
            <a:rect r="r" b="b" t="t" l="l"/>
            <a:pathLst>
              <a:path h="4817434" w="4817434">
                <a:moveTo>
                  <a:pt x="0" y="0"/>
                </a:moveTo>
                <a:lnTo>
                  <a:pt x="4817434" y="0"/>
                </a:lnTo>
                <a:lnTo>
                  <a:pt x="4817434" y="4817434"/>
                </a:lnTo>
                <a:lnTo>
                  <a:pt x="0" y="4817434"/>
                </a:lnTo>
                <a:lnTo>
                  <a:pt x="0" y="0"/>
                </a:lnTo>
                <a:close/>
              </a:path>
            </a:pathLst>
          </a:custGeom>
          <a:blipFill>
            <a:blip r:embed="rId2">
              <a:alphaModFix amt="43999"/>
            </a:blip>
            <a:stretch>
              <a:fillRect l="0" t="0" r="0" b="0"/>
            </a:stretch>
          </a:blipFill>
        </p:spPr>
      </p:sp>
      <p:sp>
        <p:nvSpPr>
          <p:cNvPr name="Freeform 10" id="10"/>
          <p:cNvSpPr/>
          <p:nvPr/>
        </p:nvSpPr>
        <p:spPr>
          <a:xfrm flipH="false" flipV="false" rot="0">
            <a:off x="3700611" y="-1967240"/>
            <a:ext cx="3504866" cy="3504866"/>
          </a:xfrm>
          <a:custGeom>
            <a:avLst/>
            <a:gdLst/>
            <a:ahLst/>
            <a:cxnLst/>
            <a:rect r="r" b="b" t="t" l="l"/>
            <a:pathLst>
              <a:path h="3504866" w="3504866">
                <a:moveTo>
                  <a:pt x="0" y="0"/>
                </a:moveTo>
                <a:lnTo>
                  <a:pt x="3504866" y="0"/>
                </a:lnTo>
                <a:lnTo>
                  <a:pt x="3504866" y="3504867"/>
                </a:lnTo>
                <a:lnTo>
                  <a:pt x="0" y="3504867"/>
                </a:lnTo>
                <a:lnTo>
                  <a:pt x="0" y="0"/>
                </a:lnTo>
                <a:close/>
              </a:path>
            </a:pathLst>
          </a:custGeom>
          <a:blipFill>
            <a:blip r:embed="rId2">
              <a:alphaModFix amt="43999"/>
            </a:blip>
            <a:stretch>
              <a:fillRect l="0" t="0" r="0" b="0"/>
            </a:stretch>
          </a:blipFill>
        </p:spPr>
      </p:sp>
      <p:grpSp>
        <p:nvGrpSpPr>
          <p:cNvPr name="Group 11" id="11"/>
          <p:cNvGrpSpPr/>
          <p:nvPr/>
        </p:nvGrpSpPr>
        <p:grpSpPr>
          <a:xfrm rot="0">
            <a:off x="6772622" y="3720021"/>
            <a:ext cx="4811718" cy="2923158"/>
            <a:chOff x="0" y="0"/>
            <a:chExt cx="9911092" cy="6021070"/>
          </a:xfrm>
        </p:grpSpPr>
        <p:sp>
          <p:nvSpPr>
            <p:cNvPr name="Freeform 12" id="12"/>
            <p:cNvSpPr/>
            <p:nvPr/>
          </p:nvSpPr>
          <p:spPr>
            <a:xfrm flipH="false" flipV="false" rot="0">
              <a:off x="0" y="0"/>
              <a:ext cx="9911093" cy="6021070"/>
            </a:xfrm>
            <a:custGeom>
              <a:avLst/>
              <a:gdLst/>
              <a:ahLst/>
              <a:cxnLst/>
              <a:rect r="r" b="b" t="t" l="l"/>
              <a:pathLst>
                <a:path h="6021070" w="9911093">
                  <a:moveTo>
                    <a:pt x="0" y="6021070"/>
                  </a:moveTo>
                  <a:lnTo>
                    <a:pt x="1151715" y="0"/>
                  </a:lnTo>
                  <a:lnTo>
                    <a:pt x="9911093" y="0"/>
                  </a:lnTo>
                  <a:lnTo>
                    <a:pt x="8759377" y="6021070"/>
                  </a:lnTo>
                  <a:close/>
                </a:path>
              </a:pathLst>
            </a:custGeom>
            <a:gradFill rotWithShape="true">
              <a:gsLst>
                <a:gs pos="0">
                  <a:srgbClr val="003A89">
                    <a:alpha val="100000"/>
                  </a:srgbClr>
                </a:gs>
                <a:gs pos="100000">
                  <a:srgbClr val="C700FF">
                    <a:alpha val="100000"/>
                  </a:srgbClr>
                </a:gs>
              </a:gsLst>
              <a:lin ang="2700000"/>
            </a:gradFill>
            <a:ln w="12700">
              <a:solidFill>
                <a:srgbClr val="000000"/>
              </a:solidFill>
            </a:ln>
          </p:spPr>
        </p:sp>
      </p:grpSp>
      <p:grpSp>
        <p:nvGrpSpPr>
          <p:cNvPr name="Group 13" id="13"/>
          <p:cNvGrpSpPr/>
          <p:nvPr/>
        </p:nvGrpSpPr>
        <p:grpSpPr>
          <a:xfrm rot="0">
            <a:off x="1028700" y="1028700"/>
            <a:ext cx="8115300" cy="4930111"/>
            <a:chOff x="0" y="0"/>
            <a:chExt cx="9911092" cy="6021070"/>
          </a:xfrm>
        </p:grpSpPr>
        <p:sp>
          <p:nvSpPr>
            <p:cNvPr name="Freeform 14" id="14"/>
            <p:cNvSpPr/>
            <p:nvPr/>
          </p:nvSpPr>
          <p:spPr>
            <a:xfrm flipH="false" flipV="false" rot="0">
              <a:off x="0" y="0"/>
              <a:ext cx="9911093" cy="6021070"/>
            </a:xfrm>
            <a:custGeom>
              <a:avLst/>
              <a:gdLst/>
              <a:ahLst/>
              <a:cxnLst/>
              <a:rect r="r" b="b" t="t" l="l"/>
              <a:pathLst>
                <a:path h="6021070" w="9911093">
                  <a:moveTo>
                    <a:pt x="0" y="6021070"/>
                  </a:moveTo>
                  <a:lnTo>
                    <a:pt x="1151715" y="0"/>
                  </a:lnTo>
                  <a:lnTo>
                    <a:pt x="9911093" y="0"/>
                  </a:lnTo>
                  <a:lnTo>
                    <a:pt x="8759377" y="6021070"/>
                  </a:lnTo>
                  <a:close/>
                </a:path>
              </a:pathLst>
            </a:custGeom>
            <a:blipFill>
              <a:blip r:embed="rId3"/>
              <a:stretch>
                <a:fillRect l="0" t="-4769" r="0" b="-4769"/>
              </a:stretch>
            </a:blipFill>
          </p:spPr>
        </p:sp>
      </p:grpSp>
      <p:grpSp>
        <p:nvGrpSpPr>
          <p:cNvPr name="Group 15" id="15"/>
          <p:cNvGrpSpPr/>
          <p:nvPr/>
        </p:nvGrpSpPr>
        <p:grpSpPr>
          <a:xfrm rot="0">
            <a:off x="8130485" y="4328189"/>
            <a:ext cx="9128815" cy="4930111"/>
            <a:chOff x="0" y="0"/>
            <a:chExt cx="11148882" cy="6021070"/>
          </a:xfrm>
        </p:grpSpPr>
        <p:sp>
          <p:nvSpPr>
            <p:cNvPr name="Freeform 16" id="16"/>
            <p:cNvSpPr/>
            <p:nvPr/>
          </p:nvSpPr>
          <p:spPr>
            <a:xfrm flipH="false" flipV="false" rot="0">
              <a:off x="0" y="0"/>
              <a:ext cx="11148882" cy="6021070"/>
            </a:xfrm>
            <a:custGeom>
              <a:avLst/>
              <a:gdLst/>
              <a:ahLst/>
              <a:cxnLst/>
              <a:rect r="r" b="b" t="t" l="l"/>
              <a:pathLst>
                <a:path h="6021070" w="11148882">
                  <a:moveTo>
                    <a:pt x="0" y="6021070"/>
                  </a:moveTo>
                  <a:lnTo>
                    <a:pt x="1295552" y="0"/>
                  </a:lnTo>
                  <a:lnTo>
                    <a:pt x="11148882" y="0"/>
                  </a:lnTo>
                  <a:lnTo>
                    <a:pt x="9853330" y="6021070"/>
                  </a:lnTo>
                  <a:close/>
                </a:path>
              </a:pathLst>
            </a:custGeom>
            <a:blipFill>
              <a:blip r:embed="rId4"/>
              <a:stretch>
                <a:fillRect l="0" t="-3529" r="0" b="-3529"/>
              </a:stretch>
            </a:blipFill>
          </p:spPr>
        </p:sp>
      </p:grpSp>
      <p:sp>
        <p:nvSpPr>
          <p:cNvPr name="TextBox 17" id="17"/>
          <p:cNvSpPr txBox="true"/>
          <p:nvPr/>
        </p:nvSpPr>
        <p:spPr>
          <a:xfrm rot="0">
            <a:off x="1028700" y="7660593"/>
            <a:ext cx="6329039" cy="1597707"/>
          </a:xfrm>
          <a:prstGeom prst="rect">
            <a:avLst/>
          </a:prstGeom>
        </p:spPr>
        <p:txBody>
          <a:bodyPr anchor="t" rtlCol="false" tIns="0" lIns="0" bIns="0" rIns="0">
            <a:spAutoFit/>
          </a:bodyPr>
          <a:lstStyle/>
          <a:p>
            <a:pPr algn="l" marL="0" indent="0" lvl="0">
              <a:lnSpc>
                <a:spcPts val="13004"/>
              </a:lnSpc>
              <a:spcBef>
                <a:spcPct val="0"/>
              </a:spcBef>
            </a:pPr>
            <a:r>
              <a:rPr lang="en-US" sz="9288">
                <a:solidFill>
                  <a:srgbClr val="C101FB"/>
                </a:solidFill>
                <a:latin typeface="Bebas Neue Cyrillic"/>
                <a:ea typeface="Bebas Neue Cyrillic"/>
                <a:cs typeface="Bebas Neue Cyrillic"/>
                <a:sym typeface="Bebas Neue Cyrillic"/>
              </a:rPr>
              <a:t>corridoio</a:t>
            </a:r>
          </a:p>
        </p:txBody>
      </p:sp>
      <p:sp>
        <p:nvSpPr>
          <p:cNvPr name="TextBox 18" id="18"/>
          <p:cNvSpPr txBox="true"/>
          <p:nvPr/>
        </p:nvSpPr>
        <p:spPr>
          <a:xfrm rot="0">
            <a:off x="11736423" y="838200"/>
            <a:ext cx="5522877" cy="1602387"/>
          </a:xfrm>
          <a:prstGeom prst="rect">
            <a:avLst/>
          </a:prstGeom>
        </p:spPr>
        <p:txBody>
          <a:bodyPr anchor="t" rtlCol="false" tIns="0" lIns="0" bIns="0" rIns="0">
            <a:spAutoFit/>
          </a:bodyPr>
          <a:lstStyle/>
          <a:p>
            <a:pPr algn="r" marL="0" indent="0" lvl="0">
              <a:lnSpc>
                <a:spcPts val="13004"/>
              </a:lnSpc>
              <a:spcBef>
                <a:spcPct val="0"/>
              </a:spcBef>
            </a:pPr>
            <a:r>
              <a:rPr lang="en-US" sz="9288">
                <a:solidFill>
                  <a:srgbClr val="C101FB"/>
                </a:solidFill>
                <a:latin typeface="Bebas Neue Cyrillic"/>
                <a:ea typeface="Bebas Neue Cyrillic"/>
                <a:cs typeface="Bebas Neue Cyrillic"/>
                <a:sym typeface="Bebas Neue Cyrillic"/>
              </a:rPr>
              <a:t>Ingresso</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19053D">
                <a:alpha val="100000"/>
              </a:srgbClr>
            </a:gs>
            <a:gs pos="100000">
              <a:srgbClr val="0C001E">
                <a:alpha val="100000"/>
              </a:srgbClr>
            </a:gs>
          </a:gsLst>
          <a:lin ang="2700000"/>
        </a:gradFill>
      </p:bgPr>
    </p:bg>
    <p:spTree>
      <p:nvGrpSpPr>
        <p:cNvPr id="1" name=""/>
        <p:cNvGrpSpPr/>
        <p:nvPr/>
      </p:nvGrpSpPr>
      <p:grpSpPr>
        <a:xfrm>
          <a:off x="0" y="0"/>
          <a:ext cx="0" cy="0"/>
          <a:chOff x="0" y="0"/>
          <a:chExt cx="0" cy="0"/>
        </a:xfrm>
      </p:grpSpPr>
      <p:grpSp>
        <p:nvGrpSpPr>
          <p:cNvPr name="Group 2" id="2"/>
          <p:cNvGrpSpPr/>
          <p:nvPr/>
        </p:nvGrpSpPr>
        <p:grpSpPr>
          <a:xfrm rot="0">
            <a:off x="18119337" y="7969812"/>
            <a:ext cx="168663" cy="1288488"/>
            <a:chOff x="0" y="0"/>
            <a:chExt cx="229432" cy="1752723"/>
          </a:xfrm>
        </p:grpSpPr>
        <p:sp>
          <p:nvSpPr>
            <p:cNvPr name="Freeform 3" id="3"/>
            <p:cNvSpPr/>
            <p:nvPr/>
          </p:nvSpPr>
          <p:spPr>
            <a:xfrm flipH="false" flipV="false" rot="0">
              <a:off x="0" y="0"/>
              <a:ext cx="229432" cy="1752723"/>
            </a:xfrm>
            <a:custGeom>
              <a:avLst/>
              <a:gdLst/>
              <a:ahLst/>
              <a:cxnLst/>
              <a:rect r="r" b="b" t="t" l="l"/>
              <a:pathLst>
                <a:path h="1752723" w="229432">
                  <a:moveTo>
                    <a:pt x="0" y="0"/>
                  </a:moveTo>
                  <a:lnTo>
                    <a:pt x="229432" y="0"/>
                  </a:lnTo>
                  <a:lnTo>
                    <a:pt x="229432" y="1752723"/>
                  </a:lnTo>
                  <a:lnTo>
                    <a:pt x="0" y="1752723"/>
                  </a:lnTo>
                  <a:close/>
                </a:path>
              </a:pathLst>
            </a:custGeom>
            <a:gradFill rotWithShape="true">
              <a:gsLst>
                <a:gs pos="0">
                  <a:srgbClr val="003A89">
                    <a:alpha val="100000"/>
                  </a:srgbClr>
                </a:gs>
                <a:gs pos="100000">
                  <a:srgbClr val="C700FF">
                    <a:alpha val="100000"/>
                  </a:srgbClr>
                </a:gs>
              </a:gsLst>
              <a:lin ang="2700000"/>
            </a:gradFill>
          </p:spPr>
        </p:sp>
        <p:sp>
          <p:nvSpPr>
            <p:cNvPr name="TextBox 4" id="4"/>
            <p:cNvSpPr txBox="true"/>
            <p:nvPr/>
          </p:nvSpPr>
          <p:spPr>
            <a:xfrm>
              <a:off x="0" y="-38100"/>
              <a:ext cx="229432" cy="1790823"/>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6230600" y="0"/>
            <a:ext cx="1028700" cy="1028700"/>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gradFill rotWithShape="true">
              <a:gsLst>
                <a:gs pos="0">
                  <a:srgbClr val="003A89">
                    <a:alpha val="100000"/>
                  </a:srgbClr>
                </a:gs>
                <a:gs pos="100000">
                  <a:srgbClr val="C700FF">
                    <a:alpha val="100000"/>
                  </a:srgbClr>
                </a:gs>
              </a:gsLst>
              <a:lin ang="2700000"/>
            </a:gradFill>
          </p:spPr>
        </p:sp>
        <p:sp>
          <p:nvSpPr>
            <p:cNvPr name="TextBox 7" id="7"/>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1395202" y="7060732"/>
            <a:ext cx="5974530" cy="5974530"/>
          </a:xfrm>
          <a:custGeom>
            <a:avLst/>
            <a:gdLst/>
            <a:ahLst/>
            <a:cxnLst/>
            <a:rect r="r" b="b" t="t" l="l"/>
            <a:pathLst>
              <a:path h="5974530" w="5974530">
                <a:moveTo>
                  <a:pt x="0" y="0"/>
                </a:moveTo>
                <a:lnTo>
                  <a:pt x="5974530" y="0"/>
                </a:lnTo>
                <a:lnTo>
                  <a:pt x="5974530" y="5974530"/>
                </a:lnTo>
                <a:lnTo>
                  <a:pt x="0" y="5974530"/>
                </a:lnTo>
                <a:lnTo>
                  <a:pt x="0" y="0"/>
                </a:lnTo>
                <a:close/>
              </a:path>
            </a:pathLst>
          </a:custGeom>
          <a:blipFill>
            <a:blip r:embed="rId2">
              <a:alphaModFix amt="43999"/>
            </a:blip>
            <a:stretch>
              <a:fillRect l="0" t="0" r="0" b="0"/>
            </a:stretch>
          </a:blipFill>
        </p:spPr>
      </p:sp>
      <p:sp>
        <p:nvSpPr>
          <p:cNvPr name="Freeform 9" id="9"/>
          <p:cNvSpPr/>
          <p:nvPr/>
        </p:nvSpPr>
        <p:spPr>
          <a:xfrm flipH="false" flipV="false" rot="0">
            <a:off x="15879283" y="766647"/>
            <a:ext cx="4817434" cy="4817434"/>
          </a:xfrm>
          <a:custGeom>
            <a:avLst/>
            <a:gdLst/>
            <a:ahLst/>
            <a:cxnLst/>
            <a:rect r="r" b="b" t="t" l="l"/>
            <a:pathLst>
              <a:path h="4817434" w="4817434">
                <a:moveTo>
                  <a:pt x="0" y="0"/>
                </a:moveTo>
                <a:lnTo>
                  <a:pt x="4817434" y="0"/>
                </a:lnTo>
                <a:lnTo>
                  <a:pt x="4817434" y="4817434"/>
                </a:lnTo>
                <a:lnTo>
                  <a:pt x="0" y="4817434"/>
                </a:lnTo>
                <a:lnTo>
                  <a:pt x="0" y="0"/>
                </a:lnTo>
                <a:close/>
              </a:path>
            </a:pathLst>
          </a:custGeom>
          <a:blipFill>
            <a:blip r:embed="rId2">
              <a:alphaModFix amt="43999"/>
            </a:blip>
            <a:stretch>
              <a:fillRect l="0" t="0" r="0" b="0"/>
            </a:stretch>
          </a:blipFill>
        </p:spPr>
      </p:sp>
      <p:sp>
        <p:nvSpPr>
          <p:cNvPr name="Freeform 10" id="10"/>
          <p:cNvSpPr/>
          <p:nvPr/>
        </p:nvSpPr>
        <p:spPr>
          <a:xfrm flipH="false" flipV="false" rot="0">
            <a:off x="3700611" y="-1967240"/>
            <a:ext cx="3504866" cy="3504866"/>
          </a:xfrm>
          <a:custGeom>
            <a:avLst/>
            <a:gdLst/>
            <a:ahLst/>
            <a:cxnLst/>
            <a:rect r="r" b="b" t="t" l="l"/>
            <a:pathLst>
              <a:path h="3504866" w="3504866">
                <a:moveTo>
                  <a:pt x="0" y="0"/>
                </a:moveTo>
                <a:lnTo>
                  <a:pt x="3504866" y="0"/>
                </a:lnTo>
                <a:lnTo>
                  <a:pt x="3504866" y="3504867"/>
                </a:lnTo>
                <a:lnTo>
                  <a:pt x="0" y="3504867"/>
                </a:lnTo>
                <a:lnTo>
                  <a:pt x="0" y="0"/>
                </a:lnTo>
                <a:close/>
              </a:path>
            </a:pathLst>
          </a:custGeom>
          <a:blipFill>
            <a:blip r:embed="rId2">
              <a:alphaModFix amt="43999"/>
            </a:blip>
            <a:stretch>
              <a:fillRect l="0" t="0" r="0" b="0"/>
            </a:stretch>
          </a:blipFill>
        </p:spPr>
      </p:sp>
      <p:grpSp>
        <p:nvGrpSpPr>
          <p:cNvPr name="Group 11" id="11"/>
          <p:cNvGrpSpPr/>
          <p:nvPr/>
        </p:nvGrpSpPr>
        <p:grpSpPr>
          <a:xfrm rot="0">
            <a:off x="6772622" y="3720021"/>
            <a:ext cx="4811718" cy="2923158"/>
            <a:chOff x="0" y="0"/>
            <a:chExt cx="9911092" cy="6021070"/>
          </a:xfrm>
        </p:grpSpPr>
        <p:sp>
          <p:nvSpPr>
            <p:cNvPr name="Freeform 12" id="12"/>
            <p:cNvSpPr/>
            <p:nvPr/>
          </p:nvSpPr>
          <p:spPr>
            <a:xfrm flipH="false" flipV="false" rot="0">
              <a:off x="0" y="0"/>
              <a:ext cx="9911093" cy="6021070"/>
            </a:xfrm>
            <a:custGeom>
              <a:avLst/>
              <a:gdLst/>
              <a:ahLst/>
              <a:cxnLst/>
              <a:rect r="r" b="b" t="t" l="l"/>
              <a:pathLst>
                <a:path h="6021070" w="9911093">
                  <a:moveTo>
                    <a:pt x="0" y="6021070"/>
                  </a:moveTo>
                  <a:lnTo>
                    <a:pt x="1151715" y="0"/>
                  </a:lnTo>
                  <a:lnTo>
                    <a:pt x="9911093" y="0"/>
                  </a:lnTo>
                  <a:lnTo>
                    <a:pt x="8759377" y="6021070"/>
                  </a:lnTo>
                  <a:close/>
                </a:path>
              </a:pathLst>
            </a:custGeom>
            <a:gradFill rotWithShape="true">
              <a:gsLst>
                <a:gs pos="0">
                  <a:srgbClr val="003A89">
                    <a:alpha val="100000"/>
                  </a:srgbClr>
                </a:gs>
                <a:gs pos="100000">
                  <a:srgbClr val="C700FF">
                    <a:alpha val="100000"/>
                  </a:srgbClr>
                </a:gs>
              </a:gsLst>
              <a:lin ang="2700000"/>
            </a:gradFill>
            <a:ln w="12700">
              <a:solidFill>
                <a:srgbClr val="000000"/>
              </a:solidFill>
            </a:ln>
          </p:spPr>
        </p:sp>
      </p:grpSp>
      <p:grpSp>
        <p:nvGrpSpPr>
          <p:cNvPr name="Group 13" id="13"/>
          <p:cNvGrpSpPr/>
          <p:nvPr/>
        </p:nvGrpSpPr>
        <p:grpSpPr>
          <a:xfrm rot="0">
            <a:off x="1028700" y="1028700"/>
            <a:ext cx="8115300" cy="4930111"/>
            <a:chOff x="0" y="0"/>
            <a:chExt cx="9911092" cy="6021070"/>
          </a:xfrm>
        </p:grpSpPr>
        <p:sp>
          <p:nvSpPr>
            <p:cNvPr name="Freeform 14" id="14"/>
            <p:cNvSpPr/>
            <p:nvPr/>
          </p:nvSpPr>
          <p:spPr>
            <a:xfrm flipH="false" flipV="false" rot="0">
              <a:off x="0" y="0"/>
              <a:ext cx="9911093" cy="6021070"/>
            </a:xfrm>
            <a:custGeom>
              <a:avLst/>
              <a:gdLst/>
              <a:ahLst/>
              <a:cxnLst/>
              <a:rect r="r" b="b" t="t" l="l"/>
              <a:pathLst>
                <a:path h="6021070" w="9911093">
                  <a:moveTo>
                    <a:pt x="0" y="6021070"/>
                  </a:moveTo>
                  <a:lnTo>
                    <a:pt x="1151715" y="0"/>
                  </a:lnTo>
                  <a:lnTo>
                    <a:pt x="9911093" y="0"/>
                  </a:lnTo>
                  <a:lnTo>
                    <a:pt x="8759377" y="6021070"/>
                  </a:lnTo>
                  <a:close/>
                </a:path>
              </a:pathLst>
            </a:custGeom>
            <a:blipFill>
              <a:blip r:embed="rId3"/>
              <a:stretch>
                <a:fillRect l="-472" t="0" r="-472" b="0"/>
              </a:stretch>
            </a:blipFill>
          </p:spPr>
        </p:sp>
      </p:grpSp>
      <p:grpSp>
        <p:nvGrpSpPr>
          <p:cNvPr name="Group 15" id="15"/>
          <p:cNvGrpSpPr/>
          <p:nvPr/>
        </p:nvGrpSpPr>
        <p:grpSpPr>
          <a:xfrm rot="0">
            <a:off x="8130485" y="4328189"/>
            <a:ext cx="9128815" cy="4930111"/>
            <a:chOff x="0" y="0"/>
            <a:chExt cx="11148882" cy="6021070"/>
          </a:xfrm>
        </p:grpSpPr>
        <p:sp>
          <p:nvSpPr>
            <p:cNvPr name="Freeform 16" id="16"/>
            <p:cNvSpPr/>
            <p:nvPr/>
          </p:nvSpPr>
          <p:spPr>
            <a:xfrm flipH="false" flipV="false" rot="0">
              <a:off x="0" y="0"/>
              <a:ext cx="11148882" cy="6021070"/>
            </a:xfrm>
            <a:custGeom>
              <a:avLst/>
              <a:gdLst/>
              <a:ahLst/>
              <a:cxnLst/>
              <a:rect r="r" b="b" t="t" l="l"/>
              <a:pathLst>
                <a:path h="6021070" w="11148882">
                  <a:moveTo>
                    <a:pt x="0" y="6021070"/>
                  </a:moveTo>
                  <a:lnTo>
                    <a:pt x="1295552" y="0"/>
                  </a:lnTo>
                  <a:lnTo>
                    <a:pt x="11148882" y="0"/>
                  </a:lnTo>
                  <a:lnTo>
                    <a:pt x="9853330" y="6021070"/>
                  </a:lnTo>
                  <a:close/>
                </a:path>
              </a:pathLst>
            </a:custGeom>
            <a:blipFill>
              <a:blip r:embed="rId4"/>
              <a:stretch>
                <a:fillRect l="-2852" t="0" r="-2852" b="0"/>
              </a:stretch>
            </a:blipFill>
          </p:spPr>
        </p:sp>
      </p:grpSp>
      <p:sp>
        <p:nvSpPr>
          <p:cNvPr name="TextBox 17" id="17"/>
          <p:cNvSpPr txBox="true"/>
          <p:nvPr/>
        </p:nvSpPr>
        <p:spPr>
          <a:xfrm rot="0">
            <a:off x="1028700" y="7660593"/>
            <a:ext cx="6329039" cy="1597707"/>
          </a:xfrm>
          <a:prstGeom prst="rect">
            <a:avLst/>
          </a:prstGeom>
        </p:spPr>
        <p:txBody>
          <a:bodyPr anchor="t" rtlCol="false" tIns="0" lIns="0" bIns="0" rIns="0">
            <a:spAutoFit/>
          </a:bodyPr>
          <a:lstStyle/>
          <a:p>
            <a:pPr algn="l" marL="0" indent="0" lvl="0">
              <a:lnSpc>
                <a:spcPts val="13004"/>
              </a:lnSpc>
              <a:spcBef>
                <a:spcPct val="0"/>
              </a:spcBef>
            </a:pPr>
            <a:r>
              <a:rPr lang="en-US" sz="9288">
                <a:solidFill>
                  <a:srgbClr val="C101FB"/>
                </a:solidFill>
                <a:latin typeface="Bebas Neue Cyrillic"/>
                <a:ea typeface="Bebas Neue Cyrillic"/>
                <a:cs typeface="Bebas Neue Cyrillic"/>
                <a:sym typeface="Bebas Neue Cyrillic"/>
              </a:rPr>
              <a:t>Stanza Grecia</a:t>
            </a:r>
          </a:p>
        </p:txBody>
      </p:sp>
      <p:sp>
        <p:nvSpPr>
          <p:cNvPr name="TextBox 18" id="18"/>
          <p:cNvSpPr txBox="true"/>
          <p:nvPr/>
        </p:nvSpPr>
        <p:spPr>
          <a:xfrm rot="0">
            <a:off x="11736423" y="838200"/>
            <a:ext cx="5522877" cy="1602387"/>
          </a:xfrm>
          <a:prstGeom prst="rect">
            <a:avLst/>
          </a:prstGeom>
        </p:spPr>
        <p:txBody>
          <a:bodyPr anchor="t" rtlCol="false" tIns="0" lIns="0" bIns="0" rIns="0">
            <a:spAutoFit/>
          </a:bodyPr>
          <a:lstStyle/>
          <a:p>
            <a:pPr algn="r" marL="0" indent="0" lvl="0">
              <a:lnSpc>
                <a:spcPts val="13004"/>
              </a:lnSpc>
              <a:spcBef>
                <a:spcPct val="0"/>
              </a:spcBef>
            </a:pPr>
            <a:r>
              <a:rPr lang="en-US" sz="9288">
                <a:solidFill>
                  <a:srgbClr val="C101FB"/>
                </a:solidFill>
                <a:latin typeface="Bebas Neue Cyrillic"/>
                <a:ea typeface="Bebas Neue Cyrillic"/>
                <a:cs typeface="Bebas Neue Cyrillic"/>
                <a:sym typeface="Bebas Neue Cyrillic"/>
              </a:rPr>
              <a:t>stanza italia</a:t>
            </a:r>
          </a:p>
        </p:txBody>
      </p:sp>
      <p:sp>
        <p:nvSpPr>
          <p:cNvPr name="TextBox 19" id="19"/>
          <p:cNvSpPr txBox="true"/>
          <p:nvPr/>
        </p:nvSpPr>
        <p:spPr>
          <a:xfrm rot="0">
            <a:off x="1028700" y="6278433"/>
            <a:ext cx="4424344" cy="1516972"/>
          </a:xfrm>
          <a:prstGeom prst="rect">
            <a:avLst/>
          </a:prstGeom>
        </p:spPr>
        <p:txBody>
          <a:bodyPr anchor="t" rtlCol="false" tIns="0" lIns="0" bIns="0" rIns="0">
            <a:spAutoFit/>
          </a:bodyPr>
          <a:lstStyle/>
          <a:p>
            <a:pPr algn="l" marL="464550" indent="-232275" lvl="1">
              <a:lnSpc>
                <a:spcPts val="3012"/>
              </a:lnSpc>
              <a:buFont typeface="Arial"/>
              <a:buChar char="•"/>
            </a:pPr>
            <a:r>
              <a:rPr lang="en-US" sz="2151">
                <a:solidFill>
                  <a:srgbClr val="FFFFFF"/>
                </a:solidFill>
                <a:latin typeface="Open Sans"/>
                <a:ea typeface="Open Sans"/>
                <a:cs typeface="Open Sans"/>
                <a:sym typeface="Open Sans"/>
              </a:rPr>
              <a:t>Capitelli Ionici</a:t>
            </a:r>
          </a:p>
          <a:p>
            <a:pPr algn="l" marL="464550" indent="-232275" lvl="1">
              <a:lnSpc>
                <a:spcPts val="3012"/>
              </a:lnSpc>
              <a:buFont typeface="Arial"/>
              <a:buChar char="•"/>
            </a:pPr>
            <a:r>
              <a:rPr lang="en-US" sz="2151">
                <a:solidFill>
                  <a:srgbClr val="FFFFFF"/>
                </a:solidFill>
                <a:latin typeface="Open Sans"/>
                <a:ea typeface="Open Sans"/>
                <a:cs typeface="Open Sans"/>
                <a:sym typeface="Open Sans"/>
              </a:rPr>
              <a:t>Vasi Greci</a:t>
            </a:r>
          </a:p>
          <a:p>
            <a:pPr algn="l" marL="464550" indent="-232275" lvl="1">
              <a:lnSpc>
                <a:spcPts val="3012"/>
              </a:lnSpc>
              <a:buFont typeface="Arial"/>
              <a:buChar char="•"/>
            </a:pPr>
            <a:r>
              <a:rPr lang="en-US" sz="2151">
                <a:solidFill>
                  <a:srgbClr val="FFFFFF"/>
                </a:solidFill>
                <a:latin typeface="Open Sans"/>
                <a:ea typeface="Open Sans"/>
                <a:cs typeface="Open Sans"/>
                <a:sym typeface="Open Sans"/>
              </a:rPr>
              <a:t>Discobolo</a:t>
            </a:r>
          </a:p>
          <a:p>
            <a:pPr algn="l" marL="464550" indent="-232275" lvl="1">
              <a:lnSpc>
                <a:spcPts val="3012"/>
              </a:lnSpc>
              <a:buFont typeface="Arial"/>
              <a:buChar char="•"/>
            </a:pPr>
            <a:r>
              <a:rPr lang="en-US" sz="2151">
                <a:solidFill>
                  <a:srgbClr val="FFFFFF"/>
                </a:solidFill>
                <a:latin typeface="Open Sans"/>
                <a:ea typeface="Open Sans"/>
                <a:cs typeface="Open Sans"/>
                <a:sym typeface="Open Sans"/>
              </a:rPr>
              <a:t>Afrodite di Milo</a:t>
            </a:r>
          </a:p>
        </p:txBody>
      </p:sp>
      <p:sp>
        <p:nvSpPr>
          <p:cNvPr name="TextBox 20" id="20"/>
          <p:cNvSpPr txBox="true"/>
          <p:nvPr/>
        </p:nvSpPr>
        <p:spPr>
          <a:xfrm rot="0">
            <a:off x="13805823" y="2392962"/>
            <a:ext cx="3453477" cy="1135972"/>
          </a:xfrm>
          <a:prstGeom prst="rect">
            <a:avLst/>
          </a:prstGeom>
        </p:spPr>
        <p:txBody>
          <a:bodyPr anchor="t" rtlCol="false" tIns="0" lIns="0" bIns="0" rIns="0">
            <a:spAutoFit/>
          </a:bodyPr>
          <a:lstStyle/>
          <a:p>
            <a:pPr algn="l" marL="464550" indent="-232275" lvl="1">
              <a:lnSpc>
                <a:spcPts val="3012"/>
              </a:lnSpc>
              <a:buFont typeface="Arial"/>
              <a:buChar char="•"/>
            </a:pPr>
            <a:r>
              <a:rPr lang="en-US" sz="2151">
                <a:solidFill>
                  <a:srgbClr val="FFFFFF"/>
                </a:solidFill>
                <a:latin typeface="Open Sans"/>
                <a:ea typeface="Open Sans"/>
                <a:cs typeface="Open Sans"/>
                <a:sym typeface="Open Sans"/>
              </a:rPr>
              <a:t>David</a:t>
            </a:r>
          </a:p>
          <a:p>
            <a:pPr algn="l" marL="464550" indent="-232275" lvl="1">
              <a:lnSpc>
                <a:spcPts val="3012"/>
              </a:lnSpc>
              <a:buFont typeface="Arial"/>
              <a:buChar char="•"/>
            </a:pPr>
            <a:r>
              <a:rPr lang="en-US" sz="2151">
                <a:solidFill>
                  <a:srgbClr val="FFFFFF"/>
                </a:solidFill>
                <a:latin typeface="Open Sans"/>
                <a:ea typeface="Open Sans"/>
                <a:cs typeface="Open Sans"/>
                <a:sym typeface="Open Sans"/>
              </a:rPr>
              <a:t>Gioconda</a:t>
            </a:r>
          </a:p>
          <a:p>
            <a:pPr algn="l" marL="464550" indent="-232275" lvl="1">
              <a:lnSpc>
                <a:spcPts val="3012"/>
              </a:lnSpc>
              <a:buFont typeface="Arial"/>
              <a:buChar char="•"/>
            </a:pPr>
            <a:r>
              <a:rPr lang="en-US" sz="2151">
                <a:solidFill>
                  <a:srgbClr val="FFFFFF"/>
                </a:solidFill>
                <a:latin typeface="Open Sans"/>
                <a:ea typeface="Open Sans"/>
                <a:cs typeface="Open Sans"/>
                <a:sym typeface="Open Sans"/>
              </a:rPr>
              <a:t>Amore E Psiche</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19053D">
                <a:alpha val="100000"/>
              </a:srgbClr>
            </a:gs>
            <a:gs pos="100000">
              <a:srgbClr val="0C001E">
                <a:alpha val="100000"/>
              </a:srgbClr>
            </a:gs>
          </a:gsLst>
          <a:lin ang="2700000"/>
        </a:gradFill>
      </p:bgPr>
    </p:bg>
    <p:spTree>
      <p:nvGrpSpPr>
        <p:cNvPr id="1" name=""/>
        <p:cNvGrpSpPr/>
        <p:nvPr/>
      </p:nvGrpSpPr>
      <p:grpSpPr>
        <a:xfrm>
          <a:off x="0" y="0"/>
          <a:ext cx="0" cy="0"/>
          <a:chOff x="0" y="0"/>
          <a:chExt cx="0" cy="0"/>
        </a:xfrm>
      </p:grpSpPr>
      <p:grpSp>
        <p:nvGrpSpPr>
          <p:cNvPr name="Group 2" id="2"/>
          <p:cNvGrpSpPr/>
          <p:nvPr/>
        </p:nvGrpSpPr>
        <p:grpSpPr>
          <a:xfrm rot="0">
            <a:off x="18119337" y="7969812"/>
            <a:ext cx="168663" cy="1288488"/>
            <a:chOff x="0" y="0"/>
            <a:chExt cx="229432" cy="1752723"/>
          </a:xfrm>
        </p:grpSpPr>
        <p:sp>
          <p:nvSpPr>
            <p:cNvPr name="Freeform 3" id="3"/>
            <p:cNvSpPr/>
            <p:nvPr/>
          </p:nvSpPr>
          <p:spPr>
            <a:xfrm flipH="false" flipV="false" rot="0">
              <a:off x="0" y="0"/>
              <a:ext cx="229432" cy="1752723"/>
            </a:xfrm>
            <a:custGeom>
              <a:avLst/>
              <a:gdLst/>
              <a:ahLst/>
              <a:cxnLst/>
              <a:rect r="r" b="b" t="t" l="l"/>
              <a:pathLst>
                <a:path h="1752723" w="229432">
                  <a:moveTo>
                    <a:pt x="0" y="0"/>
                  </a:moveTo>
                  <a:lnTo>
                    <a:pt x="229432" y="0"/>
                  </a:lnTo>
                  <a:lnTo>
                    <a:pt x="229432" y="1752723"/>
                  </a:lnTo>
                  <a:lnTo>
                    <a:pt x="0" y="1752723"/>
                  </a:lnTo>
                  <a:close/>
                </a:path>
              </a:pathLst>
            </a:custGeom>
            <a:gradFill rotWithShape="true">
              <a:gsLst>
                <a:gs pos="0">
                  <a:srgbClr val="003A89">
                    <a:alpha val="100000"/>
                  </a:srgbClr>
                </a:gs>
                <a:gs pos="100000">
                  <a:srgbClr val="C700FF">
                    <a:alpha val="100000"/>
                  </a:srgbClr>
                </a:gs>
              </a:gsLst>
              <a:lin ang="2700000"/>
            </a:gradFill>
          </p:spPr>
        </p:sp>
        <p:sp>
          <p:nvSpPr>
            <p:cNvPr name="TextBox 4" id="4"/>
            <p:cNvSpPr txBox="true"/>
            <p:nvPr/>
          </p:nvSpPr>
          <p:spPr>
            <a:xfrm>
              <a:off x="0" y="-38100"/>
              <a:ext cx="229432" cy="1790823"/>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6230600" y="0"/>
            <a:ext cx="1028700" cy="1028700"/>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gradFill rotWithShape="true">
              <a:gsLst>
                <a:gs pos="0">
                  <a:srgbClr val="003A89">
                    <a:alpha val="100000"/>
                  </a:srgbClr>
                </a:gs>
                <a:gs pos="100000">
                  <a:srgbClr val="C700FF">
                    <a:alpha val="100000"/>
                  </a:srgbClr>
                </a:gs>
              </a:gsLst>
              <a:lin ang="2700000"/>
            </a:gradFill>
          </p:spPr>
        </p:sp>
        <p:sp>
          <p:nvSpPr>
            <p:cNvPr name="TextBox 7" id="7"/>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1395202" y="7060732"/>
            <a:ext cx="5974530" cy="5974530"/>
          </a:xfrm>
          <a:custGeom>
            <a:avLst/>
            <a:gdLst/>
            <a:ahLst/>
            <a:cxnLst/>
            <a:rect r="r" b="b" t="t" l="l"/>
            <a:pathLst>
              <a:path h="5974530" w="5974530">
                <a:moveTo>
                  <a:pt x="0" y="0"/>
                </a:moveTo>
                <a:lnTo>
                  <a:pt x="5974530" y="0"/>
                </a:lnTo>
                <a:lnTo>
                  <a:pt x="5974530" y="5974530"/>
                </a:lnTo>
                <a:lnTo>
                  <a:pt x="0" y="5974530"/>
                </a:lnTo>
                <a:lnTo>
                  <a:pt x="0" y="0"/>
                </a:lnTo>
                <a:close/>
              </a:path>
            </a:pathLst>
          </a:custGeom>
          <a:blipFill>
            <a:blip r:embed="rId2">
              <a:alphaModFix amt="43999"/>
            </a:blip>
            <a:stretch>
              <a:fillRect l="0" t="0" r="0" b="0"/>
            </a:stretch>
          </a:blipFill>
        </p:spPr>
      </p:sp>
      <p:sp>
        <p:nvSpPr>
          <p:cNvPr name="Freeform 9" id="9"/>
          <p:cNvSpPr/>
          <p:nvPr/>
        </p:nvSpPr>
        <p:spPr>
          <a:xfrm flipH="false" flipV="false" rot="0">
            <a:off x="15879283" y="766647"/>
            <a:ext cx="4817434" cy="4817434"/>
          </a:xfrm>
          <a:custGeom>
            <a:avLst/>
            <a:gdLst/>
            <a:ahLst/>
            <a:cxnLst/>
            <a:rect r="r" b="b" t="t" l="l"/>
            <a:pathLst>
              <a:path h="4817434" w="4817434">
                <a:moveTo>
                  <a:pt x="0" y="0"/>
                </a:moveTo>
                <a:lnTo>
                  <a:pt x="4817434" y="0"/>
                </a:lnTo>
                <a:lnTo>
                  <a:pt x="4817434" y="4817434"/>
                </a:lnTo>
                <a:lnTo>
                  <a:pt x="0" y="4817434"/>
                </a:lnTo>
                <a:lnTo>
                  <a:pt x="0" y="0"/>
                </a:lnTo>
                <a:close/>
              </a:path>
            </a:pathLst>
          </a:custGeom>
          <a:blipFill>
            <a:blip r:embed="rId2">
              <a:alphaModFix amt="43999"/>
            </a:blip>
            <a:stretch>
              <a:fillRect l="0" t="0" r="0" b="0"/>
            </a:stretch>
          </a:blipFill>
        </p:spPr>
      </p:sp>
      <p:sp>
        <p:nvSpPr>
          <p:cNvPr name="Freeform 10" id="10"/>
          <p:cNvSpPr/>
          <p:nvPr/>
        </p:nvSpPr>
        <p:spPr>
          <a:xfrm flipH="false" flipV="false" rot="0">
            <a:off x="3700611" y="-1967240"/>
            <a:ext cx="3504866" cy="3504866"/>
          </a:xfrm>
          <a:custGeom>
            <a:avLst/>
            <a:gdLst/>
            <a:ahLst/>
            <a:cxnLst/>
            <a:rect r="r" b="b" t="t" l="l"/>
            <a:pathLst>
              <a:path h="3504866" w="3504866">
                <a:moveTo>
                  <a:pt x="0" y="0"/>
                </a:moveTo>
                <a:lnTo>
                  <a:pt x="3504866" y="0"/>
                </a:lnTo>
                <a:lnTo>
                  <a:pt x="3504866" y="3504867"/>
                </a:lnTo>
                <a:lnTo>
                  <a:pt x="0" y="3504867"/>
                </a:lnTo>
                <a:lnTo>
                  <a:pt x="0" y="0"/>
                </a:lnTo>
                <a:close/>
              </a:path>
            </a:pathLst>
          </a:custGeom>
          <a:blipFill>
            <a:blip r:embed="rId2">
              <a:alphaModFix amt="43999"/>
            </a:blip>
            <a:stretch>
              <a:fillRect l="0" t="0" r="0" b="0"/>
            </a:stretch>
          </a:blipFill>
        </p:spPr>
      </p:sp>
      <p:grpSp>
        <p:nvGrpSpPr>
          <p:cNvPr name="Group 11" id="11"/>
          <p:cNvGrpSpPr/>
          <p:nvPr/>
        </p:nvGrpSpPr>
        <p:grpSpPr>
          <a:xfrm rot="0">
            <a:off x="6772622" y="3720021"/>
            <a:ext cx="4811718" cy="2923158"/>
            <a:chOff x="0" y="0"/>
            <a:chExt cx="9911092" cy="6021070"/>
          </a:xfrm>
        </p:grpSpPr>
        <p:sp>
          <p:nvSpPr>
            <p:cNvPr name="Freeform 12" id="12"/>
            <p:cNvSpPr/>
            <p:nvPr/>
          </p:nvSpPr>
          <p:spPr>
            <a:xfrm flipH="false" flipV="false" rot="0">
              <a:off x="0" y="0"/>
              <a:ext cx="9911093" cy="6021070"/>
            </a:xfrm>
            <a:custGeom>
              <a:avLst/>
              <a:gdLst/>
              <a:ahLst/>
              <a:cxnLst/>
              <a:rect r="r" b="b" t="t" l="l"/>
              <a:pathLst>
                <a:path h="6021070" w="9911093">
                  <a:moveTo>
                    <a:pt x="0" y="6021070"/>
                  </a:moveTo>
                  <a:lnTo>
                    <a:pt x="1151715" y="0"/>
                  </a:lnTo>
                  <a:lnTo>
                    <a:pt x="9911093" y="0"/>
                  </a:lnTo>
                  <a:lnTo>
                    <a:pt x="8759377" y="6021070"/>
                  </a:lnTo>
                  <a:close/>
                </a:path>
              </a:pathLst>
            </a:custGeom>
            <a:gradFill rotWithShape="true">
              <a:gsLst>
                <a:gs pos="0">
                  <a:srgbClr val="003A89">
                    <a:alpha val="100000"/>
                  </a:srgbClr>
                </a:gs>
                <a:gs pos="100000">
                  <a:srgbClr val="C700FF">
                    <a:alpha val="100000"/>
                  </a:srgbClr>
                </a:gs>
              </a:gsLst>
              <a:lin ang="2700000"/>
            </a:gradFill>
            <a:ln w="12700">
              <a:solidFill>
                <a:srgbClr val="000000"/>
              </a:solidFill>
            </a:ln>
          </p:spPr>
        </p:sp>
      </p:grpSp>
      <p:grpSp>
        <p:nvGrpSpPr>
          <p:cNvPr name="Group 13" id="13"/>
          <p:cNvGrpSpPr/>
          <p:nvPr/>
        </p:nvGrpSpPr>
        <p:grpSpPr>
          <a:xfrm rot="0">
            <a:off x="1028700" y="1028700"/>
            <a:ext cx="8115300" cy="4930111"/>
            <a:chOff x="0" y="0"/>
            <a:chExt cx="9911092" cy="6021070"/>
          </a:xfrm>
        </p:grpSpPr>
        <p:sp>
          <p:nvSpPr>
            <p:cNvPr name="Freeform 14" id="14"/>
            <p:cNvSpPr/>
            <p:nvPr/>
          </p:nvSpPr>
          <p:spPr>
            <a:xfrm flipH="false" flipV="false" rot="0">
              <a:off x="0" y="0"/>
              <a:ext cx="9911093" cy="6021070"/>
            </a:xfrm>
            <a:custGeom>
              <a:avLst/>
              <a:gdLst/>
              <a:ahLst/>
              <a:cxnLst/>
              <a:rect r="r" b="b" t="t" l="l"/>
              <a:pathLst>
                <a:path h="6021070" w="9911093">
                  <a:moveTo>
                    <a:pt x="0" y="6021070"/>
                  </a:moveTo>
                  <a:lnTo>
                    <a:pt x="1151715" y="0"/>
                  </a:lnTo>
                  <a:lnTo>
                    <a:pt x="9911093" y="0"/>
                  </a:lnTo>
                  <a:lnTo>
                    <a:pt x="8759377" y="6021070"/>
                  </a:lnTo>
                  <a:close/>
                </a:path>
              </a:pathLst>
            </a:custGeom>
            <a:blipFill>
              <a:blip r:embed="rId3"/>
              <a:stretch>
                <a:fillRect l="0" t="-2524" r="0" b="-2524"/>
              </a:stretch>
            </a:blipFill>
          </p:spPr>
        </p:sp>
      </p:grpSp>
      <p:grpSp>
        <p:nvGrpSpPr>
          <p:cNvPr name="Group 15" id="15"/>
          <p:cNvGrpSpPr/>
          <p:nvPr/>
        </p:nvGrpSpPr>
        <p:grpSpPr>
          <a:xfrm rot="0">
            <a:off x="8130485" y="4328189"/>
            <a:ext cx="9128815" cy="4930111"/>
            <a:chOff x="0" y="0"/>
            <a:chExt cx="11148882" cy="6021070"/>
          </a:xfrm>
        </p:grpSpPr>
        <p:sp>
          <p:nvSpPr>
            <p:cNvPr name="Freeform 16" id="16"/>
            <p:cNvSpPr/>
            <p:nvPr/>
          </p:nvSpPr>
          <p:spPr>
            <a:xfrm flipH="false" flipV="false" rot="0">
              <a:off x="0" y="0"/>
              <a:ext cx="11148882" cy="6021070"/>
            </a:xfrm>
            <a:custGeom>
              <a:avLst/>
              <a:gdLst/>
              <a:ahLst/>
              <a:cxnLst/>
              <a:rect r="r" b="b" t="t" l="l"/>
              <a:pathLst>
                <a:path h="6021070" w="11148882">
                  <a:moveTo>
                    <a:pt x="0" y="6021070"/>
                  </a:moveTo>
                  <a:lnTo>
                    <a:pt x="1295552" y="0"/>
                  </a:lnTo>
                  <a:lnTo>
                    <a:pt x="11148882" y="0"/>
                  </a:lnTo>
                  <a:lnTo>
                    <a:pt x="9853330" y="6021070"/>
                  </a:lnTo>
                  <a:close/>
                </a:path>
              </a:pathLst>
            </a:custGeom>
            <a:blipFill>
              <a:blip r:embed="rId4"/>
              <a:stretch>
                <a:fillRect l="0" t="-2182" r="0" b="-2182"/>
              </a:stretch>
            </a:blipFill>
          </p:spPr>
        </p:sp>
      </p:grpSp>
      <p:sp>
        <p:nvSpPr>
          <p:cNvPr name="TextBox 17" id="17"/>
          <p:cNvSpPr txBox="true"/>
          <p:nvPr/>
        </p:nvSpPr>
        <p:spPr>
          <a:xfrm rot="0">
            <a:off x="13805823" y="2388282"/>
            <a:ext cx="3453477" cy="1135972"/>
          </a:xfrm>
          <a:prstGeom prst="rect">
            <a:avLst/>
          </a:prstGeom>
        </p:spPr>
        <p:txBody>
          <a:bodyPr anchor="t" rtlCol="false" tIns="0" lIns="0" bIns="0" rIns="0">
            <a:spAutoFit/>
          </a:bodyPr>
          <a:lstStyle/>
          <a:p>
            <a:pPr algn="l" marL="464550" indent="-232275" lvl="1">
              <a:lnSpc>
                <a:spcPts val="3012"/>
              </a:lnSpc>
              <a:buFont typeface="Arial"/>
              <a:buChar char="•"/>
            </a:pPr>
            <a:r>
              <a:rPr lang="en-US" sz="2151">
                <a:solidFill>
                  <a:srgbClr val="FFFFFF"/>
                </a:solidFill>
                <a:latin typeface="Open Sans"/>
                <a:ea typeface="Open Sans"/>
                <a:cs typeface="Open Sans"/>
                <a:sym typeface="Open Sans"/>
              </a:rPr>
              <a:t>Globo Terrestre </a:t>
            </a:r>
          </a:p>
          <a:p>
            <a:pPr algn="l" marL="464550" indent="-232275" lvl="1">
              <a:lnSpc>
                <a:spcPts val="3012"/>
              </a:lnSpc>
              <a:buFont typeface="Arial"/>
              <a:buChar char="•"/>
            </a:pPr>
            <a:r>
              <a:rPr lang="en-US" sz="2151">
                <a:solidFill>
                  <a:srgbClr val="FFFFFF"/>
                </a:solidFill>
                <a:latin typeface="Open Sans"/>
                <a:ea typeface="Open Sans"/>
                <a:cs typeface="Open Sans"/>
                <a:sym typeface="Open Sans"/>
              </a:rPr>
              <a:t>Pendolo</a:t>
            </a:r>
          </a:p>
          <a:p>
            <a:pPr algn="l" marL="464550" indent="-232275" lvl="1">
              <a:lnSpc>
                <a:spcPts val="3012"/>
              </a:lnSpc>
              <a:buFont typeface="Arial"/>
              <a:buChar char="•"/>
            </a:pPr>
            <a:r>
              <a:rPr lang="en-US" sz="2151">
                <a:solidFill>
                  <a:srgbClr val="FFFFFF"/>
                </a:solidFill>
                <a:latin typeface="Open Sans"/>
                <a:ea typeface="Open Sans"/>
                <a:cs typeface="Open Sans"/>
                <a:sym typeface="Open Sans"/>
              </a:rPr>
              <a:t>Sistema Solare</a:t>
            </a:r>
          </a:p>
        </p:txBody>
      </p:sp>
      <p:sp>
        <p:nvSpPr>
          <p:cNvPr name="TextBox 18" id="18"/>
          <p:cNvSpPr txBox="true"/>
          <p:nvPr/>
        </p:nvSpPr>
        <p:spPr>
          <a:xfrm rot="0">
            <a:off x="1028700" y="7660593"/>
            <a:ext cx="6697570" cy="1597707"/>
          </a:xfrm>
          <a:prstGeom prst="rect">
            <a:avLst/>
          </a:prstGeom>
        </p:spPr>
        <p:txBody>
          <a:bodyPr anchor="t" rtlCol="false" tIns="0" lIns="0" bIns="0" rIns="0">
            <a:spAutoFit/>
          </a:bodyPr>
          <a:lstStyle/>
          <a:p>
            <a:pPr algn="l" marL="0" indent="0" lvl="0">
              <a:lnSpc>
                <a:spcPts val="13004"/>
              </a:lnSpc>
              <a:spcBef>
                <a:spcPct val="0"/>
              </a:spcBef>
            </a:pPr>
            <a:r>
              <a:rPr lang="en-US" sz="9288">
                <a:solidFill>
                  <a:srgbClr val="C101FB"/>
                </a:solidFill>
                <a:latin typeface="Bebas Neue Cyrillic"/>
                <a:ea typeface="Bebas Neue Cyrillic"/>
                <a:cs typeface="Bebas Neue Cyrillic"/>
                <a:sym typeface="Bebas Neue Cyrillic"/>
              </a:rPr>
              <a:t>Stanza Van gogh</a:t>
            </a:r>
          </a:p>
        </p:txBody>
      </p:sp>
      <p:sp>
        <p:nvSpPr>
          <p:cNvPr name="TextBox 19" id="19"/>
          <p:cNvSpPr txBox="true"/>
          <p:nvPr/>
        </p:nvSpPr>
        <p:spPr>
          <a:xfrm rot="0">
            <a:off x="9525236" y="838200"/>
            <a:ext cx="7734064" cy="1602387"/>
          </a:xfrm>
          <a:prstGeom prst="rect">
            <a:avLst/>
          </a:prstGeom>
        </p:spPr>
        <p:txBody>
          <a:bodyPr anchor="t" rtlCol="false" tIns="0" lIns="0" bIns="0" rIns="0">
            <a:spAutoFit/>
          </a:bodyPr>
          <a:lstStyle/>
          <a:p>
            <a:pPr algn="r" marL="0" indent="0" lvl="0">
              <a:lnSpc>
                <a:spcPts val="13004"/>
              </a:lnSpc>
              <a:spcBef>
                <a:spcPct val="0"/>
              </a:spcBef>
            </a:pPr>
            <a:r>
              <a:rPr lang="en-US" sz="9288">
                <a:solidFill>
                  <a:srgbClr val="C101FB"/>
                </a:solidFill>
                <a:latin typeface="Bebas Neue Cyrillic"/>
                <a:ea typeface="Bebas Neue Cyrillic"/>
                <a:cs typeface="Bebas Neue Cyrillic"/>
                <a:sym typeface="Bebas Neue Cyrillic"/>
              </a:rPr>
              <a:t>stanza interattiva</a:t>
            </a:r>
          </a:p>
        </p:txBody>
      </p:sp>
      <p:sp>
        <p:nvSpPr>
          <p:cNvPr name="TextBox 20" id="20"/>
          <p:cNvSpPr txBox="true"/>
          <p:nvPr/>
        </p:nvSpPr>
        <p:spPr>
          <a:xfrm rot="0">
            <a:off x="1028700" y="6468933"/>
            <a:ext cx="4424344" cy="1135972"/>
          </a:xfrm>
          <a:prstGeom prst="rect">
            <a:avLst/>
          </a:prstGeom>
        </p:spPr>
        <p:txBody>
          <a:bodyPr anchor="t" rtlCol="false" tIns="0" lIns="0" bIns="0" rIns="0">
            <a:spAutoFit/>
          </a:bodyPr>
          <a:lstStyle/>
          <a:p>
            <a:pPr algn="l" marL="464550" indent="-232275" lvl="1">
              <a:lnSpc>
                <a:spcPts val="3012"/>
              </a:lnSpc>
              <a:buFont typeface="Arial"/>
              <a:buChar char="•"/>
            </a:pPr>
            <a:r>
              <a:rPr lang="en-US" sz="2151">
                <a:solidFill>
                  <a:srgbClr val="FFFFFF"/>
                </a:solidFill>
                <a:latin typeface="Open Sans"/>
                <a:ea typeface="Open Sans"/>
                <a:cs typeface="Open Sans"/>
                <a:sym typeface="Open Sans"/>
              </a:rPr>
              <a:t>La Notte Stellata</a:t>
            </a:r>
          </a:p>
          <a:p>
            <a:pPr algn="l" marL="464550" indent="-232275" lvl="1">
              <a:lnSpc>
                <a:spcPts val="3012"/>
              </a:lnSpc>
              <a:buFont typeface="Arial"/>
              <a:buChar char="•"/>
            </a:pPr>
            <a:r>
              <a:rPr lang="en-US" sz="2151">
                <a:solidFill>
                  <a:srgbClr val="FFFFFF"/>
                </a:solidFill>
                <a:latin typeface="Open Sans"/>
                <a:ea typeface="Open Sans"/>
                <a:cs typeface="Open Sans"/>
                <a:sym typeface="Open Sans"/>
              </a:rPr>
              <a:t>Ramo Di Mandorlo Fiorito</a:t>
            </a:r>
          </a:p>
          <a:p>
            <a:pPr algn="l" marL="464550" indent="-232275" lvl="1">
              <a:lnSpc>
                <a:spcPts val="3012"/>
              </a:lnSpc>
              <a:buFont typeface="Arial"/>
              <a:buChar char="•"/>
            </a:pPr>
            <a:r>
              <a:rPr lang="en-US" sz="2151">
                <a:solidFill>
                  <a:srgbClr val="FFFFFF"/>
                </a:solidFill>
                <a:latin typeface="Open Sans"/>
                <a:ea typeface="Open Sans"/>
                <a:cs typeface="Open Sans"/>
                <a:sym typeface="Open Sans"/>
              </a:rPr>
              <a:t>Autoritratto</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19053D">
                <a:alpha val="100000"/>
              </a:srgbClr>
            </a:gs>
            <a:gs pos="100000">
              <a:srgbClr val="0C001E">
                <a:alpha val="100000"/>
              </a:srgbClr>
            </a:gs>
          </a:gsLst>
          <a:lin ang="2700000"/>
        </a:gradFill>
      </p:bgPr>
    </p:bg>
    <p:spTree>
      <p:nvGrpSpPr>
        <p:cNvPr id="1" name=""/>
        <p:cNvGrpSpPr/>
        <p:nvPr/>
      </p:nvGrpSpPr>
      <p:grpSpPr>
        <a:xfrm>
          <a:off x="0" y="0"/>
          <a:ext cx="0" cy="0"/>
          <a:chOff x="0" y="0"/>
          <a:chExt cx="0" cy="0"/>
        </a:xfrm>
      </p:grpSpPr>
      <p:grpSp>
        <p:nvGrpSpPr>
          <p:cNvPr name="Group 2" id="2"/>
          <p:cNvGrpSpPr/>
          <p:nvPr/>
        </p:nvGrpSpPr>
        <p:grpSpPr>
          <a:xfrm rot="0">
            <a:off x="18119337" y="7969812"/>
            <a:ext cx="168663" cy="1288488"/>
            <a:chOff x="0" y="0"/>
            <a:chExt cx="229432" cy="1752723"/>
          </a:xfrm>
        </p:grpSpPr>
        <p:sp>
          <p:nvSpPr>
            <p:cNvPr name="Freeform 3" id="3"/>
            <p:cNvSpPr/>
            <p:nvPr/>
          </p:nvSpPr>
          <p:spPr>
            <a:xfrm flipH="false" flipV="false" rot="0">
              <a:off x="0" y="0"/>
              <a:ext cx="229432" cy="1752723"/>
            </a:xfrm>
            <a:custGeom>
              <a:avLst/>
              <a:gdLst/>
              <a:ahLst/>
              <a:cxnLst/>
              <a:rect r="r" b="b" t="t" l="l"/>
              <a:pathLst>
                <a:path h="1752723" w="229432">
                  <a:moveTo>
                    <a:pt x="0" y="0"/>
                  </a:moveTo>
                  <a:lnTo>
                    <a:pt x="229432" y="0"/>
                  </a:lnTo>
                  <a:lnTo>
                    <a:pt x="229432" y="1752723"/>
                  </a:lnTo>
                  <a:lnTo>
                    <a:pt x="0" y="1752723"/>
                  </a:lnTo>
                  <a:close/>
                </a:path>
              </a:pathLst>
            </a:custGeom>
            <a:gradFill rotWithShape="true">
              <a:gsLst>
                <a:gs pos="0">
                  <a:srgbClr val="003A89">
                    <a:alpha val="100000"/>
                  </a:srgbClr>
                </a:gs>
                <a:gs pos="100000">
                  <a:srgbClr val="C700FF">
                    <a:alpha val="100000"/>
                  </a:srgbClr>
                </a:gs>
              </a:gsLst>
              <a:lin ang="2700000"/>
            </a:gradFill>
          </p:spPr>
        </p:sp>
        <p:sp>
          <p:nvSpPr>
            <p:cNvPr name="TextBox 4" id="4"/>
            <p:cNvSpPr txBox="true"/>
            <p:nvPr/>
          </p:nvSpPr>
          <p:spPr>
            <a:xfrm>
              <a:off x="0" y="-38100"/>
              <a:ext cx="229432" cy="1790823"/>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6230600" y="0"/>
            <a:ext cx="1028700" cy="1028700"/>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gradFill rotWithShape="true">
              <a:gsLst>
                <a:gs pos="0">
                  <a:srgbClr val="003A89">
                    <a:alpha val="100000"/>
                  </a:srgbClr>
                </a:gs>
                <a:gs pos="100000">
                  <a:srgbClr val="C700FF">
                    <a:alpha val="100000"/>
                  </a:srgbClr>
                </a:gs>
              </a:gsLst>
              <a:lin ang="2700000"/>
            </a:gradFill>
          </p:spPr>
        </p:sp>
        <p:sp>
          <p:nvSpPr>
            <p:cNvPr name="TextBox 7" id="7"/>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1395202" y="7060732"/>
            <a:ext cx="5974530" cy="5974530"/>
          </a:xfrm>
          <a:custGeom>
            <a:avLst/>
            <a:gdLst/>
            <a:ahLst/>
            <a:cxnLst/>
            <a:rect r="r" b="b" t="t" l="l"/>
            <a:pathLst>
              <a:path h="5974530" w="5974530">
                <a:moveTo>
                  <a:pt x="0" y="0"/>
                </a:moveTo>
                <a:lnTo>
                  <a:pt x="5974530" y="0"/>
                </a:lnTo>
                <a:lnTo>
                  <a:pt x="5974530" y="5974530"/>
                </a:lnTo>
                <a:lnTo>
                  <a:pt x="0" y="5974530"/>
                </a:lnTo>
                <a:lnTo>
                  <a:pt x="0" y="0"/>
                </a:lnTo>
                <a:close/>
              </a:path>
            </a:pathLst>
          </a:custGeom>
          <a:blipFill>
            <a:blip r:embed="rId2">
              <a:alphaModFix amt="43999"/>
            </a:blip>
            <a:stretch>
              <a:fillRect l="0" t="0" r="0" b="0"/>
            </a:stretch>
          </a:blipFill>
        </p:spPr>
      </p:sp>
      <p:sp>
        <p:nvSpPr>
          <p:cNvPr name="Freeform 9" id="9"/>
          <p:cNvSpPr/>
          <p:nvPr/>
        </p:nvSpPr>
        <p:spPr>
          <a:xfrm flipH="false" flipV="false" rot="0">
            <a:off x="15879283" y="766647"/>
            <a:ext cx="4817434" cy="4817434"/>
          </a:xfrm>
          <a:custGeom>
            <a:avLst/>
            <a:gdLst/>
            <a:ahLst/>
            <a:cxnLst/>
            <a:rect r="r" b="b" t="t" l="l"/>
            <a:pathLst>
              <a:path h="4817434" w="4817434">
                <a:moveTo>
                  <a:pt x="0" y="0"/>
                </a:moveTo>
                <a:lnTo>
                  <a:pt x="4817434" y="0"/>
                </a:lnTo>
                <a:lnTo>
                  <a:pt x="4817434" y="4817434"/>
                </a:lnTo>
                <a:lnTo>
                  <a:pt x="0" y="4817434"/>
                </a:lnTo>
                <a:lnTo>
                  <a:pt x="0" y="0"/>
                </a:lnTo>
                <a:close/>
              </a:path>
            </a:pathLst>
          </a:custGeom>
          <a:blipFill>
            <a:blip r:embed="rId2">
              <a:alphaModFix amt="43999"/>
            </a:blip>
            <a:stretch>
              <a:fillRect l="0" t="0" r="0" b="0"/>
            </a:stretch>
          </a:blipFill>
        </p:spPr>
      </p:sp>
      <p:sp>
        <p:nvSpPr>
          <p:cNvPr name="Freeform 10" id="10"/>
          <p:cNvSpPr/>
          <p:nvPr/>
        </p:nvSpPr>
        <p:spPr>
          <a:xfrm flipH="false" flipV="false" rot="0">
            <a:off x="3700611" y="-1967240"/>
            <a:ext cx="3504866" cy="3504866"/>
          </a:xfrm>
          <a:custGeom>
            <a:avLst/>
            <a:gdLst/>
            <a:ahLst/>
            <a:cxnLst/>
            <a:rect r="r" b="b" t="t" l="l"/>
            <a:pathLst>
              <a:path h="3504866" w="3504866">
                <a:moveTo>
                  <a:pt x="0" y="0"/>
                </a:moveTo>
                <a:lnTo>
                  <a:pt x="3504866" y="0"/>
                </a:lnTo>
                <a:lnTo>
                  <a:pt x="3504866" y="3504867"/>
                </a:lnTo>
                <a:lnTo>
                  <a:pt x="0" y="3504867"/>
                </a:lnTo>
                <a:lnTo>
                  <a:pt x="0" y="0"/>
                </a:lnTo>
                <a:close/>
              </a:path>
            </a:pathLst>
          </a:custGeom>
          <a:blipFill>
            <a:blip r:embed="rId2">
              <a:alphaModFix amt="43999"/>
            </a:blip>
            <a:stretch>
              <a:fillRect l="0" t="0" r="0" b="0"/>
            </a:stretch>
          </a:blipFill>
        </p:spPr>
      </p:sp>
      <p:grpSp>
        <p:nvGrpSpPr>
          <p:cNvPr name="Group 11" id="11"/>
          <p:cNvGrpSpPr/>
          <p:nvPr/>
        </p:nvGrpSpPr>
        <p:grpSpPr>
          <a:xfrm rot="0">
            <a:off x="1055159" y="1028700"/>
            <a:ext cx="8544923" cy="9258300"/>
            <a:chOff x="0" y="0"/>
            <a:chExt cx="6534971" cy="7080547"/>
          </a:xfrm>
        </p:grpSpPr>
        <p:sp>
          <p:nvSpPr>
            <p:cNvPr name="Freeform 12" id="12"/>
            <p:cNvSpPr/>
            <p:nvPr/>
          </p:nvSpPr>
          <p:spPr>
            <a:xfrm flipH="false" flipV="false" rot="0">
              <a:off x="0" y="0"/>
              <a:ext cx="6534972" cy="7080547"/>
            </a:xfrm>
            <a:custGeom>
              <a:avLst/>
              <a:gdLst/>
              <a:ahLst/>
              <a:cxnLst/>
              <a:rect r="r" b="b" t="t" l="l"/>
              <a:pathLst>
                <a:path h="7080547" w="6534972">
                  <a:moveTo>
                    <a:pt x="0" y="1303231"/>
                  </a:moveTo>
                  <a:lnTo>
                    <a:pt x="6420935" y="0"/>
                  </a:lnTo>
                  <a:lnTo>
                    <a:pt x="6534972" y="4594292"/>
                  </a:lnTo>
                  <a:lnTo>
                    <a:pt x="5497908" y="5602868"/>
                  </a:lnTo>
                  <a:lnTo>
                    <a:pt x="5780988" y="7080547"/>
                  </a:lnTo>
                  <a:lnTo>
                    <a:pt x="71105" y="7080547"/>
                  </a:lnTo>
                  <a:lnTo>
                    <a:pt x="709711" y="2468663"/>
                  </a:lnTo>
                  <a:lnTo>
                    <a:pt x="185142" y="2514107"/>
                  </a:lnTo>
                  <a:close/>
                </a:path>
              </a:pathLst>
            </a:custGeom>
            <a:gradFill rotWithShape="true">
              <a:gsLst>
                <a:gs pos="0">
                  <a:srgbClr val="003A89">
                    <a:alpha val="100000"/>
                  </a:srgbClr>
                </a:gs>
                <a:gs pos="100000">
                  <a:srgbClr val="C700FF">
                    <a:alpha val="100000"/>
                  </a:srgbClr>
                </a:gs>
              </a:gsLst>
              <a:lin ang="2700000"/>
            </a:gradFill>
            <a:ln w="12700">
              <a:solidFill>
                <a:srgbClr val="000000"/>
              </a:solidFill>
            </a:ln>
          </p:spPr>
        </p:sp>
      </p:grpSp>
      <p:grpSp>
        <p:nvGrpSpPr>
          <p:cNvPr name="Group 13" id="13"/>
          <p:cNvGrpSpPr/>
          <p:nvPr/>
        </p:nvGrpSpPr>
        <p:grpSpPr>
          <a:xfrm rot="0">
            <a:off x="2612070" y="1383430"/>
            <a:ext cx="8257760" cy="8903570"/>
            <a:chOff x="0" y="0"/>
            <a:chExt cx="6315356" cy="6809257"/>
          </a:xfrm>
        </p:grpSpPr>
        <p:sp>
          <p:nvSpPr>
            <p:cNvPr name="Freeform 14" id="14"/>
            <p:cNvSpPr/>
            <p:nvPr/>
          </p:nvSpPr>
          <p:spPr>
            <a:xfrm flipH="false" flipV="false" rot="0">
              <a:off x="0" y="0"/>
              <a:ext cx="6315356" cy="6809257"/>
            </a:xfrm>
            <a:custGeom>
              <a:avLst/>
              <a:gdLst/>
              <a:ahLst/>
              <a:cxnLst/>
              <a:rect r="r" b="b" t="t" l="l"/>
              <a:pathLst>
                <a:path h="6809257" w="6315356">
                  <a:moveTo>
                    <a:pt x="0" y="1253298"/>
                  </a:moveTo>
                  <a:lnTo>
                    <a:pt x="6205151" y="0"/>
                  </a:lnTo>
                  <a:lnTo>
                    <a:pt x="6315356" y="4418263"/>
                  </a:lnTo>
                  <a:lnTo>
                    <a:pt x="5313144" y="5388195"/>
                  </a:lnTo>
                  <a:lnTo>
                    <a:pt x="5586711" y="6809257"/>
                  </a:lnTo>
                  <a:lnTo>
                    <a:pt x="68716" y="6809257"/>
                  </a:lnTo>
                  <a:lnTo>
                    <a:pt x="685860" y="2374076"/>
                  </a:lnTo>
                  <a:lnTo>
                    <a:pt x="178920" y="2417780"/>
                  </a:lnTo>
                  <a:close/>
                </a:path>
              </a:pathLst>
            </a:custGeom>
            <a:blipFill>
              <a:blip r:embed="rId3"/>
              <a:stretch>
                <a:fillRect l="-52710" t="-2084" r="-75713" b="-39151"/>
              </a:stretch>
            </a:blipFill>
          </p:spPr>
        </p:sp>
      </p:grpSp>
      <p:sp>
        <p:nvSpPr>
          <p:cNvPr name="TextBox 15" id="15"/>
          <p:cNvSpPr txBox="true"/>
          <p:nvPr/>
        </p:nvSpPr>
        <p:spPr>
          <a:xfrm rot="0">
            <a:off x="11274710" y="1922474"/>
            <a:ext cx="4347174" cy="1193800"/>
          </a:xfrm>
          <a:prstGeom prst="rect">
            <a:avLst/>
          </a:prstGeom>
        </p:spPr>
        <p:txBody>
          <a:bodyPr anchor="t" rtlCol="false" tIns="0" lIns="0" bIns="0" rIns="0">
            <a:spAutoFit/>
          </a:bodyPr>
          <a:lstStyle/>
          <a:p>
            <a:pPr algn="l">
              <a:lnSpc>
                <a:spcPts val="9799"/>
              </a:lnSpc>
              <a:spcBef>
                <a:spcPct val="0"/>
              </a:spcBef>
            </a:pPr>
            <a:r>
              <a:rPr lang="en-US" sz="6999">
                <a:solidFill>
                  <a:srgbClr val="C101FB"/>
                </a:solidFill>
                <a:latin typeface="Bebas Neue Cyrillic"/>
                <a:ea typeface="Bebas Neue Cyrillic"/>
                <a:cs typeface="Bebas Neue Cyrillic"/>
                <a:sym typeface="Bebas Neue Cyrillic"/>
              </a:rPr>
              <a:t>Agenti</a:t>
            </a:r>
          </a:p>
        </p:txBody>
      </p:sp>
      <p:sp>
        <p:nvSpPr>
          <p:cNvPr name="TextBox 16" id="16"/>
          <p:cNvSpPr txBox="true"/>
          <p:nvPr/>
        </p:nvSpPr>
        <p:spPr>
          <a:xfrm rot="0">
            <a:off x="11274710" y="3279622"/>
            <a:ext cx="5470240" cy="4286250"/>
          </a:xfrm>
          <a:prstGeom prst="rect">
            <a:avLst/>
          </a:prstGeom>
        </p:spPr>
        <p:txBody>
          <a:bodyPr anchor="t" rtlCol="false" tIns="0" lIns="0" bIns="0" rIns="0">
            <a:spAutoFit/>
          </a:bodyPr>
          <a:lstStyle/>
          <a:p>
            <a:pPr algn="just">
              <a:lnSpc>
                <a:spcPts val="2519"/>
              </a:lnSpc>
            </a:pPr>
            <a:r>
              <a:rPr lang="en-US" sz="1799">
                <a:solidFill>
                  <a:srgbClr val="FFFFFF"/>
                </a:solidFill>
                <a:latin typeface="Open Sans"/>
                <a:ea typeface="Open Sans"/>
                <a:cs typeface="Open Sans"/>
                <a:sym typeface="Open Sans"/>
              </a:rPr>
              <a:t>Gli agenti intelligenti sono il fulcro del museo, progettati per offrire esperienze personalizzate e coinvolgenti. Agiscono in modo cooperativo, orientati al raggiungimento di obiettivi, pianificando percorsi efficaci e interagendo dinamicamente con l’ambiente grazie alle loro capacità percettive.</a:t>
            </a:r>
          </a:p>
          <a:p>
            <a:pPr algn="just">
              <a:lnSpc>
                <a:spcPts val="2519"/>
              </a:lnSpc>
            </a:pPr>
          </a:p>
          <a:p>
            <a:pPr algn="just">
              <a:lnSpc>
                <a:spcPts val="2519"/>
              </a:lnSpc>
            </a:pPr>
            <a:r>
              <a:rPr lang="en-US" sz="1799">
                <a:solidFill>
                  <a:srgbClr val="FFFFFF"/>
                </a:solidFill>
                <a:latin typeface="Open Sans"/>
                <a:ea typeface="Open Sans"/>
                <a:cs typeface="Open Sans"/>
                <a:sym typeface="Open Sans"/>
              </a:rPr>
              <a:t>Ruoli come bigliettaio e guida possono essere ricoperti da robot o persone, garantendo flessibilità. Nella versione robotica, gli agenti hanno un aspetto umanoide per favorire un’interazione naturale e intuitiva.</a:t>
            </a:r>
          </a:p>
          <a:p>
            <a:pPr algn="ctr">
              <a:lnSpc>
                <a:spcPts val="1680"/>
              </a:lnSpc>
              <a:spcBef>
                <a:spcPct val="0"/>
              </a:spcBef>
            </a:pPr>
          </a:p>
        </p:txBody>
      </p:sp>
      <p:sp>
        <p:nvSpPr>
          <p:cNvPr name="TextBox 17" id="17"/>
          <p:cNvSpPr txBox="true"/>
          <p:nvPr/>
        </p:nvSpPr>
        <p:spPr>
          <a:xfrm rot="0">
            <a:off x="11274710" y="7557858"/>
            <a:ext cx="5470240" cy="1554480"/>
          </a:xfrm>
          <a:prstGeom prst="rect">
            <a:avLst/>
          </a:prstGeom>
        </p:spPr>
        <p:txBody>
          <a:bodyPr anchor="t" rtlCol="false" tIns="0" lIns="0" bIns="0" rIns="0">
            <a:spAutoFit/>
          </a:bodyPr>
          <a:lstStyle/>
          <a:p>
            <a:pPr algn="just">
              <a:lnSpc>
                <a:spcPts val="2519"/>
              </a:lnSpc>
            </a:pPr>
            <a:r>
              <a:rPr lang="en-US" sz="1799">
                <a:solidFill>
                  <a:srgbClr val="FFFFFF"/>
                </a:solidFill>
                <a:latin typeface="Open Sans"/>
                <a:ea typeface="Open Sans"/>
                <a:cs typeface="Open Sans"/>
                <a:sym typeface="Open Sans"/>
              </a:rPr>
              <a:t>Gli agenti che interagiscono nel museo sono:</a:t>
            </a:r>
          </a:p>
          <a:p>
            <a:pPr algn="just">
              <a:lnSpc>
                <a:spcPts val="2519"/>
              </a:lnSpc>
            </a:pPr>
          </a:p>
          <a:p>
            <a:pPr algn="just" marL="388618" indent="-194309" lvl="1">
              <a:lnSpc>
                <a:spcPts val="2519"/>
              </a:lnSpc>
              <a:buFont typeface="Arial"/>
              <a:buChar char="•"/>
            </a:pPr>
            <a:r>
              <a:rPr lang="en-US" sz="1799">
                <a:solidFill>
                  <a:srgbClr val="FFFFFF"/>
                </a:solidFill>
                <a:latin typeface="Open Sans"/>
                <a:ea typeface="Open Sans"/>
                <a:cs typeface="Open Sans"/>
                <a:sym typeface="Open Sans"/>
              </a:rPr>
              <a:t>Bigliettaio</a:t>
            </a:r>
          </a:p>
          <a:p>
            <a:pPr algn="just" marL="388618" indent="-194309" lvl="1">
              <a:lnSpc>
                <a:spcPts val="2519"/>
              </a:lnSpc>
              <a:buFont typeface="Arial"/>
              <a:buChar char="•"/>
            </a:pPr>
            <a:r>
              <a:rPr lang="en-US" sz="1799">
                <a:solidFill>
                  <a:srgbClr val="FFFFFF"/>
                </a:solidFill>
                <a:latin typeface="Open Sans"/>
                <a:ea typeface="Open Sans"/>
                <a:cs typeface="Open Sans"/>
                <a:sym typeface="Open Sans"/>
              </a:rPr>
              <a:t>Guida del museo</a:t>
            </a:r>
          </a:p>
          <a:p>
            <a:pPr algn="just" marL="388618" indent="-194309" lvl="1">
              <a:lnSpc>
                <a:spcPts val="2519"/>
              </a:lnSpc>
              <a:spcBef>
                <a:spcPct val="0"/>
              </a:spcBef>
              <a:buFont typeface="Arial"/>
              <a:buChar char="•"/>
            </a:pPr>
            <a:r>
              <a:rPr lang="en-US" sz="1799">
                <a:solidFill>
                  <a:srgbClr val="FFFFFF"/>
                </a:solidFill>
                <a:latin typeface="Open Sans"/>
                <a:ea typeface="Open Sans"/>
                <a:cs typeface="Open Sans"/>
                <a:sym typeface="Open Sans"/>
              </a:rPr>
              <a:t>Visitatori</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DAGdDaWWyOs</dc:identifier>
  <dcterms:modified xsi:type="dcterms:W3CDTF">2011-08-01T06:04:30Z</dcterms:modified>
  <cp:revision>1</cp:revision>
  <dc:title>Progetto Robotica/IA2</dc:title>
</cp:coreProperties>
</file>